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notesMasterIdLst>
    <p:notesMasterId r:id="rId18"/>
  </p:notesMasterIdLst>
  <p:handoutMasterIdLst>
    <p:handoutMasterId r:id="rId19"/>
  </p:handoutMasterIdLst>
  <p:sldIdLst>
    <p:sldId id="466" r:id="rId6"/>
    <p:sldId id="444" r:id="rId7"/>
    <p:sldId id="436" r:id="rId8"/>
    <p:sldId id="438" r:id="rId9"/>
    <p:sldId id="450" r:id="rId10"/>
    <p:sldId id="451" r:id="rId11"/>
    <p:sldId id="464" r:id="rId12"/>
    <p:sldId id="467" r:id="rId13"/>
    <p:sldId id="468" r:id="rId14"/>
    <p:sldId id="469" r:id="rId15"/>
    <p:sldId id="460" r:id="rId16"/>
    <p:sldId id="452" r:id="rId17"/>
  </p:sldIdLst>
  <p:sldSz cx="9144000" cy="6858000" type="screen4x3"/>
  <p:notesSz cx="6735763" cy="9866313"/>
  <p:embeddedFontLst>
    <p:embeddedFont>
      <p:font typeface="Calibri" panose="020F0502020204030204" pitchFamily="34" charset="0"/>
      <p:regular r:id="rId20"/>
      <p:bold r:id="rId21"/>
      <p:italic r:id="rId22"/>
      <p:boldItalic r:id="rId23"/>
    </p:embeddedFont>
  </p:embeddedFontLst>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0576" autoAdjust="0"/>
  </p:normalViewPr>
  <p:slideViewPr>
    <p:cSldViewPr>
      <p:cViewPr varScale="1">
        <p:scale>
          <a:sx n="86" d="100"/>
          <a:sy n="86" d="100"/>
        </p:scale>
        <p:origin x="-16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3444" y="-114"/>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58D24-66DF-40D2-BCD9-E162CE536EAC}"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de-CH"/>
        </a:p>
      </dgm:t>
    </dgm:pt>
    <dgm:pt modelId="{E60D60E7-7758-4079-AD76-0E4C9EE1C070}" type="pres">
      <dgm:prSet presAssocID="{59858D24-66DF-40D2-BCD9-E162CE536EAC}" presName="diagram" presStyleCnt="0">
        <dgm:presLayoutVars>
          <dgm:dir/>
          <dgm:resizeHandles val="exact"/>
        </dgm:presLayoutVars>
      </dgm:prSet>
      <dgm:spPr/>
      <dgm:t>
        <a:bodyPr/>
        <a:lstStyle/>
        <a:p>
          <a:endParaRPr lang="de-CH"/>
        </a:p>
      </dgm:t>
    </dgm:pt>
  </dgm:ptLst>
  <dgm:cxnLst>
    <dgm:cxn modelId="{C9915DD0-590D-4553-9451-B6A15839CF80}" type="presOf" srcId="{59858D24-66DF-40D2-BCD9-E162CE536EAC}" destId="{E60D60E7-7758-4079-AD76-0E4C9EE1C070}" srcOrd="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3"/>
            <a:ext cx="2919565" cy="493867"/>
          </a:xfrm>
          <a:prstGeom prst="rect">
            <a:avLst/>
          </a:prstGeom>
        </p:spPr>
        <p:txBody>
          <a:bodyPr vert="horz" lIns="90737" tIns="45369" rIns="90737" bIns="45369" rtlCol="0"/>
          <a:lstStyle>
            <a:lvl1pPr algn="l">
              <a:defRPr sz="1200"/>
            </a:lvl1pPr>
          </a:lstStyle>
          <a:p>
            <a:endParaRPr lang="de-CH"/>
          </a:p>
        </p:txBody>
      </p:sp>
      <p:sp>
        <p:nvSpPr>
          <p:cNvPr id="3" name="Datumsplatzhalter 2"/>
          <p:cNvSpPr>
            <a:spLocks noGrp="1"/>
          </p:cNvSpPr>
          <p:nvPr>
            <p:ph type="dt" sz="quarter" idx="1"/>
          </p:nvPr>
        </p:nvSpPr>
        <p:spPr>
          <a:xfrm>
            <a:off x="3814626" y="3"/>
            <a:ext cx="2919565" cy="493867"/>
          </a:xfrm>
          <a:prstGeom prst="rect">
            <a:avLst/>
          </a:prstGeom>
        </p:spPr>
        <p:txBody>
          <a:bodyPr vert="horz" lIns="90737" tIns="45369" rIns="90737" bIns="45369" rtlCol="0"/>
          <a:lstStyle>
            <a:lvl1pPr algn="r">
              <a:defRPr sz="1200"/>
            </a:lvl1pPr>
          </a:lstStyle>
          <a:p>
            <a:fld id="{B39C82FB-54E2-43C6-AED0-F7F60068E48B}" type="datetimeFigureOut">
              <a:rPr lang="de-CH" smtClean="0"/>
              <a:pPr/>
              <a:t>28.04.2015</a:t>
            </a:fld>
            <a:endParaRPr lang="de-CH"/>
          </a:p>
        </p:txBody>
      </p:sp>
      <p:sp>
        <p:nvSpPr>
          <p:cNvPr id="4" name="Fußzeilenplatzhalter 3"/>
          <p:cNvSpPr>
            <a:spLocks noGrp="1"/>
          </p:cNvSpPr>
          <p:nvPr>
            <p:ph type="ftr" sz="quarter" idx="2"/>
          </p:nvPr>
        </p:nvSpPr>
        <p:spPr>
          <a:xfrm>
            <a:off x="0" y="9370871"/>
            <a:ext cx="2919565" cy="493866"/>
          </a:xfrm>
          <a:prstGeom prst="rect">
            <a:avLst/>
          </a:prstGeom>
        </p:spPr>
        <p:txBody>
          <a:bodyPr vert="horz" lIns="90737" tIns="45369" rIns="90737" bIns="45369" rtlCol="0" anchor="b"/>
          <a:lstStyle>
            <a:lvl1pPr algn="l">
              <a:defRPr sz="1200"/>
            </a:lvl1pPr>
          </a:lstStyle>
          <a:p>
            <a:endParaRPr lang="de-CH"/>
          </a:p>
        </p:txBody>
      </p:sp>
      <p:sp>
        <p:nvSpPr>
          <p:cNvPr id="5" name="Foliennummernplatzhalter 4"/>
          <p:cNvSpPr>
            <a:spLocks noGrp="1"/>
          </p:cNvSpPr>
          <p:nvPr>
            <p:ph type="sldNum" sz="quarter" idx="3"/>
          </p:nvPr>
        </p:nvSpPr>
        <p:spPr>
          <a:xfrm>
            <a:off x="3814626" y="9370871"/>
            <a:ext cx="2919565" cy="493866"/>
          </a:xfrm>
          <a:prstGeom prst="rect">
            <a:avLst/>
          </a:prstGeom>
        </p:spPr>
        <p:txBody>
          <a:bodyPr vert="horz" lIns="90737" tIns="45369" rIns="90737" bIns="45369" rtlCol="0" anchor="b"/>
          <a:lstStyle>
            <a:lvl1pPr algn="r">
              <a:defRPr sz="1200"/>
            </a:lvl1pPr>
          </a:lstStyle>
          <a:p>
            <a:fld id="{3454124C-5711-40F8-BF57-1AB3C4834D2F}" type="slidenum">
              <a:rPr lang="de-CH" smtClean="0"/>
              <a:pPr/>
              <a:t>‹Nr.›</a:t>
            </a:fld>
            <a:endParaRPr lang="de-CH"/>
          </a:p>
        </p:txBody>
      </p:sp>
    </p:spTree>
    <p:extLst>
      <p:ext uri="{BB962C8B-B14F-4D97-AF65-F5344CB8AC3E}">
        <p14:creationId xmlns:p14="http://schemas.microsoft.com/office/powerpoint/2010/main" val="522476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6" y="3"/>
            <a:ext cx="2918830" cy="493314"/>
          </a:xfrm>
          <a:prstGeom prst="rect">
            <a:avLst/>
          </a:prstGeom>
        </p:spPr>
        <p:txBody>
          <a:bodyPr vert="horz" lIns="90737" tIns="45369" rIns="90737" bIns="45369" rtlCol="0"/>
          <a:lstStyle>
            <a:lvl1pPr algn="l">
              <a:defRPr sz="1200"/>
            </a:lvl1pPr>
          </a:lstStyle>
          <a:p>
            <a:pPr>
              <a:defRPr/>
            </a:pPr>
            <a:endParaRPr lang="de-CH"/>
          </a:p>
        </p:txBody>
      </p:sp>
      <p:sp>
        <p:nvSpPr>
          <p:cNvPr id="3" name="Datumsplatzhalter 2"/>
          <p:cNvSpPr>
            <a:spLocks noGrp="1"/>
          </p:cNvSpPr>
          <p:nvPr>
            <p:ph type="dt" idx="1"/>
          </p:nvPr>
        </p:nvSpPr>
        <p:spPr>
          <a:xfrm>
            <a:off x="3815380" y="3"/>
            <a:ext cx="2918830" cy="493314"/>
          </a:xfrm>
          <a:prstGeom prst="rect">
            <a:avLst/>
          </a:prstGeom>
        </p:spPr>
        <p:txBody>
          <a:bodyPr vert="horz" lIns="90737" tIns="45369" rIns="90737" bIns="45369" rtlCol="0"/>
          <a:lstStyle>
            <a:lvl1pPr algn="r">
              <a:defRPr sz="1200"/>
            </a:lvl1pPr>
          </a:lstStyle>
          <a:p>
            <a:pPr>
              <a:defRPr/>
            </a:pPr>
            <a:fld id="{3DD63A5C-B2D5-40F2-B7FD-C3744FA87155}" type="datetimeFigureOut">
              <a:rPr lang="de-DE"/>
              <a:pPr>
                <a:defRPr/>
              </a:pPr>
              <a:t>28.04.2015</a:t>
            </a:fld>
            <a:endParaRPr lang="de-CH"/>
          </a:p>
        </p:txBody>
      </p:sp>
      <p:sp>
        <p:nvSpPr>
          <p:cNvPr id="4" name="Folienbildplatzhalter 3"/>
          <p:cNvSpPr>
            <a:spLocks noGrp="1" noRot="1" noChangeAspect="1"/>
          </p:cNvSpPr>
          <p:nvPr>
            <p:ph type="sldImg" idx="2"/>
          </p:nvPr>
        </p:nvSpPr>
        <p:spPr>
          <a:xfrm>
            <a:off x="901700" y="738188"/>
            <a:ext cx="4932363" cy="3700462"/>
          </a:xfrm>
          <a:prstGeom prst="rect">
            <a:avLst/>
          </a:prstGeom>
          <a:noFill/>
          <a:ln w="12700">
            <a:solidFill>
              <a:prstClr val="black"/>
            </a:solidFill>
          </a:ln>
        </p:spPr>
        <p:txBody>
          <a:bodyPr vert="horz" lIns="90737" tIns="45369" rIns="90737" bIns="45369" rtlCol="0" anchor="ctr"/>
          <a:lstStyle/>
          <a:p>
            <a:pPr lvl="0"/>
            <a:endParaRPr lang="de-CH" noProof="0" smtClean="0"/>
          </a:p>
        </p:txBody>
      </p:sp>
      <p:sp>
        <p:nvSpPr>
          <p:cNvPr id="5" name="Notizenplatzhalter 4"/>
          <p:cNvSpPr>
            <a:spLocks noGrp="1"/>
          </p:cNvSpPr>
          <p:nvPr>
            <p:ph type="body" sz="quarter" idx="3"/>
          </p:nvPr>
        </p:nvSpPr>
        <p:spPr>
          <a:xfrm>
            <a:off x="673577" y="4686501"/>
            <a:ext cx="5388610" cy="4439841"/>
          </a:xfrm>
          <a:prstGeom prst="rect">
            <a:avLst/>
          </a:prstGeom>
        </p:spPr>
        <p:txBody>
          <a:bodyPr vert="horz" lIns="90737" tIns="45369" rIns="90737" bIns="45369"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CH" noProof="0" smtClean="0"/>
          </a:p>
        </p:txBody>
      </p:sp>
      <p:sp>
        <p:nvSpPr>
          <p:cNvPr id="6" name="Fußzeilenplatzhalter 5"/>
          <p:cNvSpPr>
            <a:spLocks noGrp="1"/>
          </p:cNvSpPr>
          <p:nvPr>
            <p:ph type="ftr" sz="quarter" idx="4"/>
          </p:nvPr>
        </p:nvSpPr>
        <p:spPr>
          <a:xfrm>
            <a:off x="6" y="9371287"/>
            <a:ext cx="2918830" cy="493314"/>
          </a:xfrm>
          <a:prstGeom prst="rect">
            <a:avLst/>
          </a:prstGeom>
        </p:spPr>
        <p:txBody>
          <a:bodyPr vert="horz" lIns="90737" tIns="45369" rIns="90737" bIns="45369" rtlCol="0" anchor="b"/>
          <a:lstStyle>
            <a:lvl1pPr algn="l">
              <a:defRPr sz="1200"/>
            </a:lvl1pPr>
          </a:lstStyle>
          <a:p>
            <a:pPr>
              <a:defRPr/>
            </a:pPr>
            <a:endParaRPr lang="de-CH"/>
          </a:p>
        </p:txBody>
      </p:sp>
      <p:sp>
        <p:nvSpPr>
          <p:cNvPr id="7" name="Foliennummernplatzhalter 6"/>
          <p:cNvSpPr>
            <a:spLocks noGrp="1"/>
          </p:cNvSpPr>
          <p:nvPr>
            <p:ph type="sldNum" sz="quarter" idx="5"/>
          </p:nvPr>
        </p:nvSpPr>
        <p:spPr>
          <a:xfrm>
            <a:off x="3815380" y="9371287"/>
            <a:ext cx="2918830" cy="493314"/>
          </a:xfrm>
          <a:prstGeom prst="rect">
            <a:avLst/>
          </a:prstGeom>
        </p:spPr>
        <p:txBody>
          <a:bodyPr vert="horz" lIns="90737" tIns="45369" rIns="90737" bIns="45369" rtlCol="0" anchor="b"/>
          <a:lstStyle>
            <a:lvl1pPr algn="r">
              <a:defRPr sz="1200"/>
            </a:lvl1pPr>
          </a:lstStyle>
          <a:p>
            <a:pPr>
              <a:defRPr/>
            </a:pPr>
            <a:fld id="{E13E2C55-1F96-45E6-8A44-1D33EBAF336E}" type="slidenum">
              <a:rPr lang="de-CH"/>
              <a:pPr>
                <a:defRPr/>
              </a:pPr>
              <a:t>‹Nr.›</a:t>
            </a:fld>
            <a:endParaRPr lang="de-CH"/>
          </a:p>
        </p:txBody>
      </p:sp>
    </p:spTree>
    <p:extLst>
      <p:ext uri="{BB962C8B-B14F-4D97-AF65-F5344CB8AC3E}">
        <p14:creationId xmlns:p14="http://schemas.microsoft.com/office/powerpoint/2010/main" val="28416796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sz="1000" dirty="0"/>
          </a:p>
        </p:txBody>
      </p:sp>
      <p:sp>
        <p:nvSpPr>
          <p:cNvPr id="4" name="Foliennummernplatzhalter 3"/>
          <p:cNvSpPr>
            <a:spLocks noGrp="1"/>
          </p:cNvSpPr>
          <p:nvPr>
            <p:ph type="sldNum" sz="quarter" idx="10"/>
          </p:nvPr>
        </p:nvSpPr>
        <p:spPr/>
        <p:txBody>
          <a:bodyPr/>
          <a:lstStyle/>
          <a:p>
            <a:pPr>
              <a:defRPr/>
            </a:pPr>
            <a:fld id="{E13E2C55-1F96-45E6-8A44-1D33EBAF336E}" type="slidenum">
              <a:rPr lang="de-CH" smtClean="0">
                <a:solidFill>
                  <a:prstClr val="black"/>
                </a:solidFill>
              </a:rPr>
              <a:pPr>
                <a:defRPr/>
              </a:pPr>
              <a:t>1</a:t>
            </a:fld>
            <a:endParaRPr lang="de-CH">
              <a:solidFill>
                <a:prstClr val="black"/>
              </a:solidFill>
            </a:endParaRPr>
          </a:p>
        </p:txBody>
      </p:sp>
    </p:spTree>
    <p:extLst>
      <p:ext uri="{BB962C8B-B14F-4D97-AF65-F5344CB8AC3E}">
        <p14:creationId xmlns:p14="http://schemas.microsoft.com/office/powerpoint/2010/main" val="4185533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Das</a:t>
            </a:r>
            <a:r>
              <a:rPr lang="de-CH" baseline="0" dirty="0" smtClean="0"/>
              <a:t> EHB führt eine unabhängige Konsistenzprüfung durch, damit die Gleichbehandlung aller Anträge gewährleistet ist.</a:t>
            </a:r>
          </a:p>
          <a:p>
            <a:r>
              <a:rPr lang="de-CH" dirty="0" smtClean="0"/>
              <a:t>Die Entscheidung liegt beim SBFI – ohne Konsens führen wir keine Einstufung</a:t>
            </a:r>
            <a:r>
              <a:rPr lang="de-CH" baseline="0" dirty="0" smtClean="0"/>
              <a:t> durch.</a:t>
            </a:r>
          </a:p>
        </p:txBody>
      </p:sp>
      <p:sp>
        <p:nvSpPr>
          <p:cNvPr id="4" name="Foliennummernplatzhalter 3"/>
          <p:cNvSpPr>
            <a:spLocks noGrp="1"/>
          </p:cNvSpPr>
          <p:nvPr>
            <p:ph type="sldNum" sz="quarter" idx="10"/>
          </p:nvPr>
        </p:nvSpPr>
        <p:spPr/>
        <p:txBody>
          <a:bodyPr/>
          <a:lstStyle/>
          <a:p>
            <a:pPr>
              <a:defRPr/>
            </a:pPr>
            <a:fld id="{E13E2C55-1F96-45E6-8A44-1D33EBAF336E}" type="slidenum">
              <a:rPr lang="de-CH" smtClean="0"/>
              <a:pPr>
                <a:defRPr/>
              </a:pPr>
              <a:t>10</a:t>
            </a:fld>
            <a:endParaRPr lang="de-CH"/>
          </a:p>
        </p:txBody>
      </p:sp>
    </p:spTree>
    <p:extLst>
      <p:ext uri="{BB962C8B-B14F-4D97-AF65-F5344CB8AC3E}">
        <p14:creationId xmlns:p14="http://schemas.microsoft.com/office/powerpoint/2010/main" val="1518883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Noch</a:t>
            </a:r>
            <a:r>
              <a:rPr lang="de-CH" baseline="0" dirty="0" smtClean="0"/>
              <a:t> zu geringe Menge um die systemische Konsistenz prüfen zu können</a:t>
            </a:r>
          </a:p>
          <a:p>
            <a:endParaRPr lang="de-CH" baseline="0" dirty="0" smtClean="0"/>
          </a:p>
          <a:p>
            <a:r>
              <a:rPr lang="de-CH" baseline="0" dirty="0" smtClean="0"/>
              <a:t>Grosses Engagement sowohl kleiner Trägerschaften als auch grösserer Verbände bzw. ganzer Branchen (Beispiel Hotel/</a:t>
            </a:r>
            <a:r>
              <a:rPr lang="de-CH" baseline="0" dirty="0" err="1" smtClean="0"/>
              <a:t>Gastro</a:t>
            </a:r>
            <a:r>
              <a:rPr lang="de-CH" baseline="0" dirty="0" smtClean="0"/>
              <a:t>, OdA </a:t>
            </a:r>
            <a:r>
              <a:rPr lang="de-CH" baseline="0" dirty="0" err="1" smtClean="0"/>
              <a:t>Santé</a:t>
            </a:r>
            <a:r>
              <a:rPr lang="de-CH" baseline="0" dirty="0" smtClean="0"/>
              <a:t>, Baumeisterverband, </a:t>
            </a:r>
            <a:r>
              <a:rPr lang="de-CH" baseline="0" dirty="0" err="1" smtClean="0"/>
              <a:t>Swissmem</a:t>
            </a:r>
            <a:r>
              <a:rPr lang="de-CH" baseline="0" dirty="0" smtClean="0"/>
              <a:t>, </a:t>
            </a:r>
            <a:r>
              <a:rPr lang="de-CH" baseline="0" dirty="0" err="1" smtClean="0"/>
              <a:t>Viscom</a:t>
            </a:r>
            <a:r>
              <a:rPr lang="de-CH" baseline="0" dirty="0" smtClean="0"/>
              <a:t>…)</a:t>
            </a:r>
            <a:endParaRPr lang="de-CH" dirty="0"/>
          </a:p>
        </p:txBody>
      </p:sp>
      <p:sp>
        <p:nvSpPr>
          <p:cNvPr id="4" name="Foliennummernplatzhalter 3"/>
          <p:cNvSpPr>
            <a:spLocks noGrp="1"/>
          </p:cNvSpPr>
          <p:nvPr>
            <p:ph type="sldNum" sz="quarter" idx="10"/>
          </p:nvPr>
        </p:nvSpPr>
        <p:spPr/>
        <p:txBody>
          <a:bodyPr/>
          <a:lstStyle/>
          <a:p>
            <a:pPr>
              <a:defRPr/>
            </a:pPr>
            <a:fld id="{E13E2C55-1F96-45E6-8A44-1D33EBAF336E}" type="slidenum">
              <a:rPr lang="de-CH" smtClean="0"/>
              <a:pPr>
                <a:defRPr/>
              </a:pPr>
              <a:t>11</a:t>
            </a:fld>
            <a:endParaRPr lang="de-CH"/>
          </a:p>
        </p:txBody>
      </p:sp>
    </p:spTree>
    <p:extLst>
      <p:ext uri="{BB962C8B-B14F-4D97-AF65-F5344CB8AC3E}">
        <p14:creationId xmlns:p14="http://schemas.microsoft.com/office/powerpoint/2010/main" val="1786139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1700" y="738188"/>
            <a:ext cx="4932363" cy="3700462"/>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E13E2C55-1F96-45E6-8A44-1D33EBAF336E}" type="slidenum">
              <a:rPr lang="de-CH" smtClean="0"/>
              <a:pPr>
                <a:defRPr/>
              </a:pPr>
              <a:t>12</a:t>
            </a:fld>
            <a:endParaRPr lang="de-CH"/>
          </a:p>
        </p:txBody>
      </p:sp>
    </p:spTree>
    <p:extLst>
      <p:ext uri="{BB962C8B-B14F-4D97-AF65-F5344CB8AC3E}">
        <p14:creationId xmlns:p14="http://schemas.microsoft.com/office/powerpoint/2010/main" val="446033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E13E2C55-1F96-45E6-8A44-1D33EBAF336E}" type="slidenum">
              <a:rPr lang="de-CH" smtClean="0">
                <a:latin typeface="Arial" pitchFamily="34" charset="0"/>
                <a:cs typeface="Arial" pitchFamily="34" charset="0"/>
              </a:rPr>
              <a:pPr>
                <a:defRPr/>
              </a:pPr>
              <a:t>2</a:t>
            </a:fld>
            <a:endParaRPr lang="de-CH" dirty="0">
              <a:latin typeface="Arial" pitchFamily="34" charset="0"/>
              <a:cs typeface="Arial" pitchFamily="34" charset="0"/>
            </a:endParaRPr>
          </a:p>
        </p:txBody>
      </p:sp>
      <p:sp>
        <p:nvSpPr>
          <p:cNvPr id="5" name="Notizenplatzhalter 4"/>
          <p:cNvSpPr>
            <a:spLocks noGrp="1"/>
          </p:cNvSpPr>
          <p:nvPr>
            <p:ph type="body" sz="quarter" idx="11"/>
          </p:nvPr>
        </p:nvSpPr>
        <p:spPr/>
        <p:txBody>
          <a:bodyPr>
            <a:normAutofit/>
          </a:bodyPr>
          <a:lstStyle/>
          <a:p>
            <a:pPr defTabSz="907542">
              <a:defRPr/>
            </a:pPr>
            <a:r>
              <a:rPr lang="de-CH" dirty="0"/>
              <a:t>Mit Hilfe des von der EU erarbeiteten Europäischen Qualifikationsrahmens werden die Abschlüsse im NQR Berufsbildung mit Abschlüssen anderer Länder vergleichbar.</a:t>
            </a:r>
          </a:p>
          <a:p>
            <a:endParaRPr lang="de-CH" dirty="0"/>
          </a:p>
        </p:txBody>
      </p:sp>
    </p:spTree>
    <p:extLst>
      <p:ext uri="{BB962C8B-B14F-4D97-AF65-F5344CB8AC3E}">
        <p14:creationId xmlns:p14="http://schemas.microsoft.com/office/powerpoint/2010/main" val="1896296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Der </a:t>
            </a:r>
            <a:r>
              <a:rPr lang="de-CH" b="1" dirty="0"/>
              <a:t>nationale Qualifikationsrahmen für Abschlüsse der Berufsbildung </a:t>
            </a:r>
            <a:r>
              <a:rPr lang="de-CH" dirty="0"/>
              <a:t>und die dazugehörigen </a:t>
            </a:r>
            <a:r>
              <a:rPr lang="de-CH" b="1" dirty="0"/>
              <a:t>Zeugniserläuterungen</a:t>
            </a:r>
            <a:r>
              <a:rPr lang="de-CH" dirty="0"/>
              <a:t> und </a:t>
            </a:r>
            <a:r>
              <a:rPr lang="de-CH" b="1" dirty="0"/>
              <a:t>Diplomzusätze </a:t>
            </a:r>
            <a:r>
              <a:rPr lang="de-CH" dirty="0"/>
              <a:t>sind Instrumente zur Verbesserung der Vergleichbarkeit und Positionierung von Schweizer Berufsbildungsabschlüssen. Der NQR Berufsbildung besteht aus acht Niveaus, in die sämtliche vom Berufsbildungsgesetz als formale Bildung beschriebenen Abschlüsse eingestuft werden. </a:t>
            </a:r>
            <a:endParaRPr lang="de-CH" dirty="0"/>
          </a:p>
        </p:txBody>
      </p:sp>
      <p:sp>
        <p:nvSpPr>
          <p:cNvPr id="4" name="Foliennummernplatzhalter 3"/>
          <p:cNvSpPr>
            <a:spLocks noGrp="1"/>
          </p:cNvSpPr>
          <p:nvPr>
            <p:ph type="sldNum" sz="quarter" idx="10"/>
          </p:nvPr>
        </p:nvSpPr>
        <p:spPr/>
        <p:txBody>
          <a:bodyPr/>
          <a:lstStyle/>
          <a:p>
            <a:pPr>
              <a:defRPr/>
            </a:pPr>
            <a:fld id="{E13E2C55-1F96-45E6-8A44-1D33EBAF336E}" type="slidenum">
              <a:rPr lang="de-CH" smtClean="0"/>
              <a:pPr>
                <a:defRPr/>
              </a:pPr>
              <a:t>3</a:t>
            </a:fld>
            <a:endParaRPr lang="de-CH"/>
          </a:p>
        </p:txBody>
      </p:sp>
    </p:spTree>
    <p:extLst>
      <p:ext uri="{BB962C8B-B14F-4D97-AF65-F5344CB8AC3E}">
        <p14:creationId xmlns:p14="http://schemas.microsoft.com/office/powerpoint/2010/main" val="1511018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pPr marL="222711" indent="-222711" defTabSz="890843">
              <a:buFont typeface="+mj-lt"/>
              <a:buAutoNum type="arabicPeriod"/>
            </a:pPr>
            <a:r>
              <a:rPr lang="de-CH" b="1" dirty="0" smtClean="0"/>
              <a:t>Erarbeitung</a:t>
            </a:r>
          </a:p>
          <a:p>
            <a:r>
              <a:rPr lang="de-CH" dirty="0" smtClean="0"/>
              <a:t>Der Antrag auf Einstufung wird immer von der Trägerschaft eines Abschlusses gestellt. </a:t>
            </a:r>
            <a:r>
              <a:rPr lang="de-CH" baseline="0" dirty="0" smtClean="0"/>
              <a:t> </a:t>
            </a:r>
            <a:r>
              <a:rPr lang="de-CH" dirty="0" smtClean="0"/>
              <a:t>Die erste Einordnung erfolgt durch die Trägerschaften (finanzielle Entschädigung vorgesehen). Die Trägerschaft erstellt zunächst eine Übersicht über die von ihr angebotenen Abschlüsse und stuft danach jeden einzelnen Abschluss in ein Niveau des NQR </a:t>
            </a:r>
            <a:r>
              <a:rPr lang="de-CH" dirty="0" err="1" smtClean="0"/>
              <a:t>Berfusbidlung</a:t>
            </a:r>
            <a:r>
              <a:rPr lang="de-CH" dirty="0" smtClean="0"/>
              <a:t> ein. Pro Abschluss muss zudem ein Diplomzusatz (HBB) erstellt werden. Die Einstufung stützt sich auf die Grundlagendokumente eines Abschlusses (PO, WG, RLP, Bildungsverordnung) und erfolgt anhand der darin beschriebenen Handlungskompetenzen.</a:t>
            </a:r>
            <a:endParaRPr lang="de-CH" b="0" baseline="0" dirty="0" smtClean="0"/>
          </a:p>
          <a:p>
            <a:r>
              <a:rPr lang="de-CH" b="1" dirty="0" smtClean="0"/>
              <a:t>2. Konsistenzprüfung</a:t>
            </a:r>
          </a:p>
          <a:p>
            <a:r>
              <a:rPr lang="de-CH" dirty="0" smtClean="0"/>
              <a:t>Die Anträge werden durch das Eidgenössische Hochschulinstitut für Berufsbildung (EHB) auf Vollständigkeit und Qualität hin geprüft. Diese Konsistenzprüfung stellt die Gleichbehandlung aller Abschlüsse und die Kohärenz der Einstufungen sicher. Bei Divergenzen sucht das EHB das Gespräch mit der Trägerschaft, um einen Konsens zu finden.</a:t>
            </a:r>
          </a:p>
          <a:p>
            <a:r>
              <a:rPr lang="de-CH" b="1" dirty="0" smtClean="0"/>
              <a:t>3. Entscheid und Veröffentlichung</a:t>
            </a:r>
          </a:p>
          <a:p>
            <a:r>
              <a:rPr lang="de-CH" dirty="0" smtClean="0"/>
              <a:t>Der Entscheid über die definitive Einstufung obliegt basierend auf der </a:t>
            </a:r>
            <a:r>
              <a:rPr lang="de-CH" dirty="0" err="1" smtClean="0"/>
              <a:t>Konsistenprüfung</a:t>
            </a:r>
            <a:r>
              <a:rPr lang="de-CH" dirty="0" smtClean="0"/>
              <a:t> dem SBFI. Wenn kein Konsens besteht kann ein Abschluss nicht eingestuft werden (Antrag abgelehnt). Das SBFI fällt seinen Entscheid über Einbezug  der Verbundpartner (EBBK Eidgenössische Berufsbildungskommission). Das SBFI führt ein Verzeichnis der eingestuften Abschlüsse und publiziert</a:t>
            </a:r>
            <a:r>
              <a:rPr lang="de-CH" baseline="0" dirty="0" smtClean="0"/>
              <a:t> dieses.</a:t>
            </a:r>
            <a:endParaRPr lang="de-CH" dirty="0" smtClean="0"/>
          </a:p>
          <a:p>
            <a:r>
              <a:rPr lang="de-CH" dirty="0" smtClean="0"/>
              <a:t>Auf dem Internet stellt das SBFI einen Leitfaden zur Verfügung, welche das genaue Vorgehen erklärt.</a:t>
            </a:r>
          </a:p>
        </p:txBody>
      </p:sp>
      <p:sp>
        <p:nvSpPr>
          <p:cNvPr id="4" name="Foliennummernplatzhalter 3"/>
          <p:cNvSpPr>
            <a:spLocks noGrp="1"/>
          </p:cNvSpPr>
          <p:nvPr>
            <p:ph type="sldNum" sz="quarter" idx="10"/>
          </p:nvPr>
        </p:nvSpPr>
        <p:spPr/>
        <p:txBody>
          <a:bodyPr/>
          <a:lstStyle/>
          <a:p>
            <a:pPr>
              <a:defRPr/>
            </a:pPr>
            <a:fld id="{E13E2C55-1F96-45E6-8A44-1D33EBAF336E}" type="slidenum">
              <a:rPr lang="de-CH" smtClean="0"/>
              <a:pPr>
                <a:defRPr/>
              </a:pPr>
              <a:t>4</a:t>
            </a:fld>
            <a:endParaRPr lang="de-CH"/>
          </a:p>
        </p:txBody>
      </p:sp>
    </p:spTree>
    <p:extLst>
      <p:ext uri="{BB962C8B-B14F-4D97-AF65-F5344CB8AC3E}">
        <p14:creationId xmlns:p14="http://schemas.microsoft.com/office/powerpoint/2010/main" val="1643179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1700" y="738188"/>
            <a:ext cx="4932363" cy="3700462"/>
          </a:xfrm>
        </p:spPr>
      </p:sp>
      <p:sp>
        <p:nvSpPr>
          <p:cNvPr id="3" name="Notizenplatzhalter 2"/>
          <p:cNvSpPr>
            <a:spLocks noGrp="1"/>
          </p:cNvSpPr>
          <p:nvPr>
            <p:ph type="body" idx="1"/>
          </p:nvPr>
        </p:nvSpPr>
        <p:spPr/>
        <p:txBody>
          <a:bodyPr/>
          <a:lstStyle/>
          <a:p>
            <a:r>
              <a:rPr lang="de-CH" dirty="0"/>
              <a:t>Aus der Logik des Berufsbildungssystems und auf Grund von probeweise vorgenommenen Einstufungen zeichnen sich folgende ungefähre Tendenzen für die einzelnen Abschlussarten ab. Die Niveau-Tendenzen bieten einen ersten Anhaltspunkt, auf welchem Niveau des NQR Berufsbildung ein konkreter Abschluss eingestuft werden kann</a:t>
            </a:r>
            <a:r>
              <a:rPr lang="de-CH" dirty="0" smtClean="0"/>
              <a:t>.</a:t>
            </a:r>
          </a:p>
          <a:p>
            <a:endParaRPr lang="de-CH" dirty="0" smtClean="0"/>
          </a:p>
          <a:p>
            <a:r>
              <a:rPr lang="de-CH" dirty="0" smtClean="0"/>
              <a:t>Hochschulsystem: Bachelor= 6, Master=7</a:t>
            </a:r>
            <a:r>
              <a:rPr lang="de-CH" baseline="0" dirty="0" smtClean="0"/>
              <a:t> und </a:t>
            </a:r>
            <a:r>
              <a:rPr lang="de-CH" baseline="0" dirty="0" err="1" smtClean="0"/>
              <a:t>Dokotorat</a:t>
            </a:r>
            <a:r>
              <a:rPr lang="de-CH" baseline="0" dirty="0" smtClean="0"/>
              <a:t> =8</a:t>
            </a:r>
            <a:endParaRPr lang="de-CH" dirty="0"/>
          </a:p>
        </p:txBody>
      </p:sp>
      <p:sp>
        <p:nvSpPr>
          <p:cNvPr id="4" name="Foliennummernplatzhalter 3"/>
          <p:cNvSpPr>
            <a:spLocks noGrp="1"/>
          </p:cNvSpPr>
          <p:nvPr>
            <p:ph type="sldNum" sz="quarter" idx="10"/>
          </p:nvPr>
        </p:nvSpPr>
        <p:spPr/>
        <p:txBody>
          <a:bodyPr/>
          <a:lstStyle/>
          <a:p>
            <a:pPr>
              <a:defRPr/>
            </a:pPr>
            <a:fld id="{E13E2C55-1F96-45E6-8A44-1D33EBAF336E}" type="slidenum">
              <a:rPr lang="de-CH" smtClean="0"/>
              <a:pPr>
                <a:defRPr/>
              </a:pPr>
              <a:t>5</a:t>
            </a:fld>
            <a:endParaRPr lang="de-CH"/>
          </a:p>
        </p:txBody>
      </p:sp>
    </p:spTree>
    <p:extLst>
      <p:ext uri="{BB962C8B-B14F-4D97-AF65-F5344CB8AC3E}">
        <p14:creationId xmlns:p14="http://schemas.microsoft.com/office/powerpoint/2010/main" val="72456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1700" y="738188"/>
            <a:ext cx="4932363" cy="3700462"/>
          </a:xfrm>
        </p:spPr>
      </p:sp>
      <p:sp>
        <p:nvSpPr>
          <p:cNvPr id="3" name="Notizenplatzhalter 2"/>
          <p:cNvSpPr>
            <a:spLocks noGrp="1"/>
          </p:cNvSpPr>
          <p:nvPr>
            <p:ph type="body" idx="1"/>
          </p:nvPr>
        </p:nvSpPr>
        <p:spPr/>
        <p:txBody>
          <a:bodyPr/>
          <a:lstStyle/>
          <a:p>
            <a:r>
              <a:rPr lang="de-CH" dirty="0" smtClean="0"/>
              <a:t>Webseite mit dem Leitfaden,</a:t>
            </a:r>
            <a:r>
              <a:rPr lang="de-CH" baseline="0" dirty="0" smtClean="0"/>
              <a:t> Formularen, FAQ …</a:t>
            </a:r>
            <a:endParaRPr lang="de-CH" dirty="0"/>
          </a:p>
        </p:txBody>
      </p:sp>
      <p:sp>
        <p:nvSpPr>
          <p:cNvPr id="4" name="Foliennummernplatzhalter 3"/>
          <p:cNvSpPr>
            <a:spLocks noGrp="1"/>
          </p:cNvSpPr>
          <p:nvPr>
            <p:ph type="sldNum" sz="quarter" idx="10"/>
          </p:nvPr>
        </p:nvSpPr>
        <p:spPr/>
        <p:txBody>
          <a:bodyPr/>
          <a:lstStyle/>
          <a:p>
            <a:pPr>
              <a:defRPr/>
            </a:pPr>
            <a:fld id="{E13E2C55-1F96-45E6-8A44-1D33EBAF336E}" type="slidenum">
              <a:rPr lang="de-CH" smtClean="0"/>
              <a:pPr>
                <a:defRPr/>
              </a:pPr>
              <a:t>6</a:t>
            </a:fld>
            <a:endParaRPr lang="de-CH"/>
          </a:p>
        </p:txBody>
      </p:sp>
    </p:spTree>
    <p:extLst>
      <p:ext uri="{BB962C8B-B14F-4D97-AF65-F5344CB8AC3E}">
        <p14:creationId xmlns:p14="http://schemas.microsoft.com/office/powerpoint/2010/main" val="3616583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 typeface="Arial" panose="020B0604020202020204" pitchFamily="34" charset="0"/>
              <a:buChar char="•"/>
            </a:pPr>
            <a:r>
              <a:rPr lang="de-CH" dirty="0" smtClean="0"/>
              <a:t>DZ als Visitenkarte</a:t>
            </a:r>
            <a:r>
              <a:rPr lang="de-CH" baseline="0" dirty="0" smtClean="0"/>
              <a:t> / Marketinginstrument … Zeit darauf verwenden</a:t>
            </a:r>
            <a:endParaRPr lang="de-CH" dirty="0" smtClean="0"/>
          </a:p>
          <a:p>
            <a:pPr>
              <a:buFont typeface="Arial" panose="020B0604020202020204" pitchFamily="34" charset="0"/>
              <a:buChar char="•"/>
            </a:pPr>
            <a:r>
              <a:rPr lang="de-CH" dirty="0" smtClean="0"/>
              <a:t>Die Übersetzung der Zeugniserläuterungen und Diplomzusätze in die übrigen Landessprachen und ins Englische wird vom SBFI übernommen</a:t>
            </a:r>
          </a:p>
          <a:p>
            <a:pPr>
              <a:buFont typeface="Arial" panose="020B0604020202020204" pitchFamily="34" charset="0"/>
              <a:buChar char="•"/>
            </a:pPr>
            <a:r>
              <a:rPr lang="de-CH" dirty="0" smtClean="0"/>
              <a:t>Zeugniserläuterungen werden im Berufsverzeichnis zum Herunterladen bereitgestellt</a:t>
            </a:r>
          </a:p>
          <a:p>
            <a:pPr>
              <a:buFont typeface="Arial" panose="020B0604020202020204" pitchFamily="34" charset="0"/>
              <a:buChar char="•"/>
            </a:pPr>
            <a:r>
              <a:rPr lang="de-CH" dirty="0" smtClean="0"/>
              <a:t>Diplomzusätze werden zusammen mit dem jeweiligen Diplom den Absolventinnen und Absolventen übergeben</a:t>
            </a:r>
          </a:p>
          <a:p>
            <a:pPr>
              <a:buFont typeface="Arial" panose="020B0604020202020204" pitchFamily="34" charset="0"/>
              <a:buChar char="•"/>
            </a:pPr>
            <a:r>
              <a:rPr lang="de-CH" dirty="0" smtClean="0"/>
              <a:t>Neue Einstufungen werden jeweils im Januar und im Juli veröffentlicht</a:t>
            </a:r>
          </a:p>
          <a:p>
            <a:endParaRPr lang="de-CH" dirty="0"/>
          </a:p>
        </p:txBody>
      </p:sp>
      <p:sp>
        <p:nvSpPr>
          <p:cNvPr id="4" name="Foliennummernplatzhalter 3"/>
          <p:cNvSpPr>
            <a:spLocks noGrp="1"/>
          </p:cNvSpPr>
          <p:nvPr>
            <p:ph type="sldNum" sz="quarter" idx="10"/>
          </p:nvPr>
        </p:nvSpPr>
        <p:spPr/>
        <p:txBody>
          <a:bodyPr/>
          <a:lstStyle/>
          <a:p>
            <a:pPr>
              <a:defRPr/>
            </a:pPr>
            <a:fld id="{E13E2C55-1F96-45E6-8A44-1D33EBAF336E}" type="slidenum">
              <a:rPr lang="de-CH" smtClean="0"/>
              <a:pPr>
                <a:defRPr/>
              </a:pPr>
              <a:t>7</a:t>
            </a:fld>
            <a:endParaRPr lang="de-CH"/>
          </a:p>
        </p:txBody>
      </p:sp>
    </p:spTree>
    <p:extLst>
      <p:ext uri="{BB962C8B-B14F-4D97-AF65-F5344CB8AC3E}">
        <p14:creationId xmlns:p14="http://schemas.microsoft.com/office/powerpoint/2010/main" val="1444293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Sämtliche Abschlüsse</a:t>
            </a:r>
            <a:r>
              <a:rPr lang="de-CH" baseline="0" dirty="0" smtClean="0"/>
              <a:t> der Trägerschaft müssen gleichzeitig eingestuft werden.</a:t>
            </a:r>
          </a:p>
          <a:p>
            <a:r>
              <a:rPr lang="de-CH" baseline="0" dirty="0" smtClean="0"/>
              <a:t>Bei Fragen: sich an die Fachstelle NQR wenden.</a:t>
            </a:r>
            <a:endParaRPr lang="de-CH" dirty="0" smtClean="0"/>
          </a:p>
          <a:p>
            <a:r>
              <a:rPr lang="de-CH" dirty="0" smtClean="0"/>
              <a:t>Wenn Unsicherheit bei der Prüfung der GD besteht können im</a:t>
            </a:r>
            <a:r>
              <a:rPr lang="de-CH" baseline="0" dirty="0" smtClean="0"/>
              <a:t> Falle der HBB ev. folgende Instrumente weiterhelfen: eine Konsistenzprüfung oder eine Vorstudie, um abzuklären, ob die in den Grundlagendokumenten beschriebenen Handlungskompetenzen den Bedürfnissen des Arbeitsmarktes und der Praxis entsprechen und ob allenfalls </a:t>
            </a:r>
          </a:p>
          <a:p>
            <a:r>
              <a:rPr lang="de-CH" dirty="0" smtClean="0"/>
              <a:t>auch</a:t>
            </a:r>
            <a:r>
              <a:rPr lang="de-CH" baseline="0" dirty="0" smtClean="0"/>
              <a:t> </a:t>
            </a:r>
            <a:r>
              <a:rPr lang="de-CH" dirty="0" smtClean="0"/>
              <a:t>Zulassungsvoraussetzungen, Struktur und Inhalt der Prüfungen und die </a:t>
            </a:r>
            <a:r>
              <a:rPr lang="de-CH" dirty="0" err="1" smtClean="0"/>
              <a:t>Bestehensregeln</a:t>
            </a:r>
            <a:r>
              <a:rPr lang="de-CH" dirty="0" smtClean="0"/>
              <a:t> angepasst werden müssten.</a:t>
            </a:r>
          </a:p>
          <a:p>
            <a:endParaRPr lang="de-CH" dirty="0"/>
          </a:p>
        </p:txBody>
      </p:sp>
      <p:sp>
        <p:nvSpPr>
          <p:cNvPr id="4" name="Foliennummernplatzhalter 3"/>
          <p:cNvSpPr>
            <a:spLocks noGrp="1"/>
          </p:cNvSpPr>
          <p:nvPr>
            <p:ph type="sldNum" sz="quarter" idx="10"/>
          </p:nvPr>
        </p:nvSpPr>
        <p:spPr/>
        <p:txBody>
          <a:bodyPr/>
          <a:lstStyle/>
          <a:p>
            <a:pPr>
              <a:defRPr/>
            </a:pPr>
            <a:fld id="{E13E2C55-1F96-45E6-8A44-1D33EBAF336E}" type="slidenum">
              <a:rPr lang="de-CH" smtClean="0"/>
              <a:pPr>
                <a:defRPr/>
              </a:pPr>
              <a:t>8</a:t>
            </a:fld>
            <a:endParaRPr lang="de-CH"/>
          </a:p>
        </p:txBody>
      </p:sp>
    </p:spTree>
    <p:extLst>
      <p:ext uri="{BB962C8B-B14F-4D97-AF65-F5344CB8AC3E}">
        <p14:creationId xmlns:p14="http://schemas.microsoft.com/office/powerpoint/2010/main" val="2262876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Organisation der Trägerschaft liegt im Ermessen dieser (B&amp;Q, QSK etc.)</a:t>
            </a:r>
          </a:p>
          <a:p>
            <a:r>
              <a:rPr lang="de-CH" dirty="0" smtClean="0"/>
              <a:t>Externe</a:t>
            </a:r>
            <a:r>
              <a:rPr lang="de-CH" baseline="0" dirty="0" smtClean="0"/>
              <a:t> Unterstützung wird empfohlen</a:t>
            </a:r>
          </a:p>
          <a:p>
            <a:r>
              <a:rPr lang="de-CH" baseline="0" dirty="0" smtClean="0"/>
              <a:t>Auf Schritt 3-5 gehen die Workshops im Detail ein</a:t>
            </a:r>
            <a:endParaRPr lang="de-CH" dirty="0"/>
          </a:p>
        </p:txBody>
      </p:sp>
      <p:sp>
        <p:nvSpPr>
          <p:cNvPr id="4" name="Foliennummernplatzhalter 3"/>
          <p:cNvSpPr>
            <a:spLocks noGrp="1"/>
          </p:cNvSpPr>
          <p:nvPr>
            <p:ph type="sldNum" sz="quarter" idx="10"/>
          </p:nvPr>
        </p:nvSpPr>
        <p:spPr/>
        <p:txBody>
          <a:bodyPr/>
          <a:lstStyle/>
          <a:p>
            <a:pPr>
              <a:defRPr/>
            </a:pPr>
            <a:fld id="{E13E2C55-1F96-45E6-8A44-1D33EBAF336E}" type="slidenum">
              <a:rPr lang="de-CH" smtClean="0"/>
              <a:pPr>
                <a:defRPr/>
              </a:pPr>
              <a:t>9</a:t>
            </a:fld>
            <a:endParaRPr lang="de-CH"/>
          </a:p>
        </p:txBody>
      </p:sp>
    </p:spTree>
    <p:extLst>
      <p:ext uri="{BB962C8B-B14F-4D97-AF65-F5344CB8AC3E}">
        <p14:creationId xmlns:p14="http://schemas.microsoft.com/office/powerpoint/2010/main" val="2280186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eite_Deutsch">
    <p:spTree>
      <p:nvGrpSpPr>
        <p:cNvPr id="1" name=""/>
        <p:cNvGrpSpPr/>
        <p:nvPr/>
      </p:nvGrpSpPr>
      <p:grpSpPr>
        <a:xfrm>
          <a:off x="0" y="0"/>
          <a:ext cx="0" cy="0"/>
          <a:chOff x="0" y="0"/>
          <a:chExt cx="0" cy="0"/>
        </a:xfrm>
      </p:grpSpPr>
      <p:sp>
        <p:nvSpPr>
          <p:cNvPr id="6" name="Titel 1"/>
          <p:cNvSpPr>
            <a:spLocks noGrp="1"/>
          </p:cNvSpPr>
          <p:nvPr>
            <p:ph type="ctrTitle"/>
          </p:nvPr>
        </p:nvSpPr>
        <p:spPr>
          <a:xfrm>
            <a:off x="1214414" y="2500307"/>
            <a:ext cx="6286544" cy="1214445"/>
          </a:xfrm>
          <a:prstGeom prst="rect">
            <a:avLst/>
          </a:prstGeom>
        </p:spPr>
        <p:txBody>
          <a:bodyPr/>
          <a:lstStyle>
            <a:lvl1pPr algn="l">
              <a:defRPr sz="5200"/>
            </a:lvl1pPr>
          </a:lstStyle>
          <a:p>
            <a:r>
              <a:rPr lang="de-DE" smtClean="0"/>
              <a:t>Titelmasterformat durch Klicken bearbeiten</a:t>
            </a:r>
            <a:endParaRPr lang="de-CH" dirty="0"/>
          </a:p>
        </p:txBody>
      </p:sp>
      <p:sp>
        <p:nvSpPr>
          <p:cNvPr id="10" name="Textplatzhalter 8"/>
          <p:cNvSpPr>
            <a:spLocks noGrp="1"/>
          </p:cNvSpPr>
          <p:nvPr>
            <p:ph type="body" sz="quarter" idx="10"/>
          </p:nvPr>
        </p:nvSpPr>
        <p:spPr>
          <a:xfrm>
            <a:off x="1214414" y="5143512"/>
            <a:ext cx="6286500" cy="785812"/>
          </a:xfrm>
          <a:prstGeom prst="rect">
            <a:avLst/>
          </a:prstGeom>
        </p:spPr>
        <p:txBody>
          <a:bodyPr/>
          <a:lstStyle>
            <a:lvl1pPr marL="0" indent="0" algn="l">
              <a:buNone/>
              <a:defRPr/>
            </a:lvl1pPr>
            <a:lvl2pPr algn="l">
              <a:buNone/>
              <a:defRPr/>
            </a:lvl2pPr>
            <a:lvl3pPr algn="l">
              <a:buNone/>
              <a:defRPr/>
            </a:lvl3pPr>
            <a:lvl4pPr algn="l">
              <a:buNone/>
              <a:defRPr/>
            </a:lvl4pPr>
            <a:lvl5pPr algn="l">
              <a:buNone/>
              <a:defRPr/>
            </a:lvl5pPr>
          </a:lstStyle>
          <a:p>
            <a:pPr lvl="0"/>
            <a:r>
              <a:rPr lang="de-DE" smtClean="0"/>
              <a:t>Textmasterformate durch Klicken bearbeiten</a:t>
            </a:r>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3060" y="357188"/>
            <a:ext cx="4126992" cy="50596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lgeseite_Text">
    <p:spTree>
      <p:nvGrpSpPr>
        <p:cNvPr id="1" name=""/>
        <p:cNvGrpSpPr/>
        <p:nvPr/>
      </p:nvGrpSpPr>
      <p:grpSpPr>
        <a:xfrm>
          <a:off x="0" y="0"/>
          <a:ext cx="0" cy="0"/>
          <a:chOff x="0" y="0"/>
          <a:chExt cx="0" cy="0"/>
        </a:xfrm>
      </p:grpSpPr>
      <p:pic>
        <p:nvPicPr>
          <p:cNvPr id="4" name="Grafik 1" descr="EVD_BBT_D_RGB_POS_QUER_wappen.jpg"/>
          <p:cNvPicPr>
            <a:picLocks noChangeAspect="1"/>
          </p:cNvPicPr>
          <p:nvPr userDrawn="1"/>
        </p:nvPicPr>
        <p:blipFill>
          <a:blip r:embed="rId2" cstate="print"/>
          <a:srcRect/>
          <a:stretch>
            <a:fillRect/>
          </a:stretch>
        </p:blipFill>
        <p:spPr bwMode="auto">
          <a:xfrm>
            <a:off x="428625" y="642938"/>
            <a:ext cx="292100" cy="347662"/>
          </a:xfrm>
          <a:prstGeom prst="rect">
            <a:avLst/>
          </a:prstGeom>
          <a:noFill/>
          <a:ln w="9525">
            <a:noFill/>
            <a:miter lim="800000"/>
            <a:headEnd/>
            <a:tailEnd/>
          </a:ln>
        </p:spPr>
      </p:pic>
      <p:sp>
        <p:nvSpPr>
          <p:cNvPr id="8" name="Titel 1"/>
          <p:cNvSpPr>
            <a:spLocks noGrp="1"/>
          </p:cNvSpPr>
          <p:nvPr>
            <p:ph type="ctrTitle"/>
          </p:nvPr>
        </p:nvSpPr>
        <p:spPr>
          <a:xfrm>
            <a:off x="1214414" y="500042"/>
            <a:ext cx="6286544" cy="714379"/>
          </a:xfrm>
          <a:prstGeom prst="rect">
            <a:avLst/>
          </a:prstGeom>
        </p:spPr>
        <p:txBody>
          <a:bodyPr/>
          <a:lstStyle>
            <a:lvl1pPr algn="l">
              <a:defRPr sz="3200"/>
            </a:lvl1pPr>
          </a:lstStyle>
          <a:p>
            <a:r>
              <a:rPr lang="de-DE" dirty="0" smtClean="0"/>
              <a:t>Titelmasterformat durch Klicken bearbeiten</a:t>
            </a:r>
            <a:endParaRPr lang="de-CH" dirty="0"/>
          </a:p>
        </p:txBody>
      </p:sp>
      <p:sp>
        <p:nvSpPr>
          <p:cNvPr id="11" name="Inhaltsplatzhalter 9"/>
          <p:cNvSpPr>
            <a:spLocks noGrp="1"/>
          </p:cNvSpPr>
          <p:nvPr>
            <p:ph sz="quarter" idx="12"/>
          </p:nvPr>
        </p:nvSpPr>
        <p:spPr>
          <a:xfrm>
            <a:off x="1214414" y="1571613"/>
            <a:ext cx="7215187" cy="1857388"/>
          </a:xfrm>
          <a:prstGeom prst="rect">
            <a:avLst/>
          </a:prstGeom>
        </p:spPr>
        <p:txBody>
          <a:bodyPr/>
          <a:lstStyle>
            <a:lvl1pPr>
              <a:lnSpc>
                <a:spcPts val="2600"/>
              </a:lnSpc>
              <a:buFont typeface="Arial" pitchFamily="34" charset="0"/>
              <a:buNone/>
              <a:defRPr sz="2100"/>
            </a:lvl1pPr>
            <a:lvl2pPr marL="742950" indent="-742950">
              <a:buNone/>
              <a:defRPr sz="2100"/>
            </a:lvl2pPr>
            <a:lvl3pPr marL="742950" indent="-742950">
              <a:buNone/>
              <a:defRPr sz="2100"/>
            </a:lvl3pPr>
            <a:lvl4pPr>
              <a:buNone/>
              <a:defRPr sz="2100"/>
            </a:lvl4pPr>
            <a:lvl5pPr>
              <a:buNone/>
              <a:defRPr sz="2100"/>
            </a:lvl5pPr>
          </a:lstStyle>
          <a:p>
            <a:pPr lvl="0"/>
            <a:r>
              <a:rPr lang="de-DE" smtClean="0"/>
              <a:t>Textmasterformate durch Klicken bearbeiten</a:t>
            </a:r>
          </a:p>
          <a:p>
            <a:pPr lvl="1"/>
            <a:r>
              <a:rPr lang="de-DE" smtClean="0"/>
              <a:t>Zweite Ebene</a:t>
            </a:r>
          </a:p>
          <a:p>
            <a:pPr lvl="2"/>
            <a:r>
              <a:rPr lang="de-DE" smtClean="0"/>
              <a:t>Dritte Ebene</a:t>
            </a:r>
          </a:p>
        </p:txBody>
      </p:sp>
      <p:sp>
        <p:nvSpPr>
          <p:cNvPr id="5" name="Foliennummernplatzhalter 5"/>
          <p:cNvSpPr>
            <a:spLocks noGrp="1"/>
          </p:cNvSpPr>
          <p:nvPr>
            <p:ph type="sldNum" sz="quarter" idx="13"/>
          </p:nvPr>
        </p:nvSpPr>
        <p:spPr>
          <a:xfrm>
            <a:off x="6624638" y="6215063"/>
            <a:ext cx="2233612" cy="365125"/>
          </a:xfrm>
          <a:prstGeom prst="rect">
            <a:avLst/>
          </a:prstGeom>
        </p:spPr>
        <p:txBody>
          <a:bodyPr/>
          <a:lstStyle>
            <a:lvl1pPr algn="r" fontAlgn="auto">
              <a:lnSpc>
                <a:spcPts val="1200"/>
              </a:lnSpc>
              <a:spcBef>
                <a:spcPts val="0"/>
              </a:spcBef>
              <a:spcAft>
                <a:spcPts val="0"/>
              </a:spcAft>
              <a:defRPr sz="900">
                <a:latin typeface="Arial" pitchFamily="34" charset="0"/>
                <a:cs typeface="Arial" pitchFamily="34" charset="0"/>
              </a:defRPr>
            </a:lvl1pPr>
          </a:lstStyle>
          <a:p>
            <a:pPr>
              <a:defRPr/>
            </a:pPr>
            <a:fld id="{DBE2A496-4B5D-485F-BE34-FC891CEAD7EF}" type="slidenum">
              <a:rPr lang="de-CH"/>
              <a:pPr>
                <a:defRPr/>
              </a:pPr>
              <a:t>‹Nr.›</a:t>
            </a:fld>
            <a:endParaRPr lang="de-C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lgeseite_Text mit Fussnote">
    <p:spTree>
      <p:nvGrpSpPr>
        <p:cNvPr id="1" name=""/>
        <p:cNvGrpSpPr/>
        <p:nvPr/>
      </p:nvGrpSpPr>
      <p:grpSpPr>
        <a:xfrm>
          <a:off x="0" y="0"/>
          <a:ext cx="0" cy="0"/>
          <a:chOff x="0" y="0"/>
          <a:chExt cx="0" cy="0"/>
        </a:xfrm>
      </p:grpSpPr>
      <p:pic>
        <p:nvPicPr>
          <p:cNvPr id="8" name="Grafik 1" descr="EVD_BBT_D_RGB_POS_QUER_wappen.jpg"/>
          <p:cNvPicPr>
            <a:picLocks noChangeAspect="1"/>
          </p:cNvPicPr>
          <p:nvPr userDrawn="1"/>
        </p:nvPicPr>
        <p:blipFill>
          <a:blip r:embed="rId2" cstate="print"/>
          <a:srcRect/>
          <a:stretch>
            <a:fillRect/>
          </a:stretch>
        </p:blipFill>
        <p:spPr bwMode="auto">
          <a:xfrm>
            <a:off x="428625" y="642938"/>
            <a:ext cx="292100" cy="347662"/>
          </a:xfrm>
          <a:prstGeom prst="rect">
            <a:avLst/>
          </a:prstGeom>
          <a:noFill/>
          <a:ln w="9525">
            <a:noFill/>
            <a:miter lim="800000"/>
            <a:headEnd/>
            <a:tailEnd/>
          </a:ln>
        </p:spPr>
      </p:pic>
      <p:cxnSp>
        <p:nvCxnSpPr>
          <p:cNvPr id="9" name="Gerade Verbindung 8"/>
          <p:cNvCxnSpPr/>
          <p:nvPr userDrawn="1"/>
        </p:nvCxnSpPr>
        <p:spPr>
          <a:xfrm>
            <a:off x="1214438" y="6143625"/>
            <a:ext cx="7572375"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el 1"/>
          <p:cNvSpPr>
            <a:spLocks noGrp="1"/>
          </p:cNvSpPr>
          <p:nvPr>
            <p:ph type="ctrTitle"/>
          </p:nvPr>
        </p:nvSpPr>
        <p:spPr>
          <a:xfrm>
            <a:off x="1214414" y="500042"/>
            <a:ext cx="6286544" cy="714379"/>
          </a:xfrm>
          <a:prstGeom prst="rect">
            <a:avLst/>
          </a:prstGeom>
        </p:spPr>
        <p:txBody>
          <a:bodyPr/>
          <a:lstStyle>
            <a:lvl1pPr algn="l">
              <a:defRPr sz="3200"/>
            </a:lvl1pPr>
          </a:lstStyle>
          <a:p>
            <a:r>
              <a:rPr lang="de-DE" smtClean="0"/>
              <a:t>Titelmasterformat durch Klicken bearbeiten</a:t>
            </a:r>
            <a:endParaRPr lang="de-CH" dirty="0"/>
          </a:p>
        </p:txBody>
      </p:sp>
      <p:sp>
        <p:nvSpPr>
          <p:cNvPr id="6" name="Inhaltsplatzhalter 9"/>
          <p:cNvSpPr>
            <a:spLocks noGrp="1"/>
          </p:cNvSpPr>
          <p:nvPr>
            <p:ph sz="quarter" idx="12"/>
          </p:nvPr>
        </p:nvSpPr>
        <p:spPr>
          <a:xfrm>
            <a:off x="1214414" y="1571613"/>
            <a:ext cx="7215187" cy="1857388"/>
          </a:xfrm>
          <a:prstGeom prst="rect">
            <a:avLst/>
          </a:prstGeom>
        </p:spPr>
        <p:txBody>
          <a:bodyPr/>
          <a:lstStyle>
            <a:lvl1pPr>
              <a:lnSpc>
                <a:spcPts val="2600"/>
              </a:lnSpc>
              <a:buFont typeface="Arial" pitchFamily="34" charset="0"/>
              <a:buNone/>
              <a:defRPr sz="2100"/>
            </a:lvl1pPr>
            <a:lvl2pPr marL="0" indent="0">
              <a:buNone/>
              <a:defRPr sz="2100"/>
            </a:lvl2pPr>
            <a:lvl3pPr marL="0" indent="0">
              <a:buNone/>
              <a:defRPr sz="2100"/>
            </a:lvl3pPr>
            <a:lvl4pPr>
              <a:buNone/>
              <a:defRPr sz="2100"/>
            </a:lvl4pPr>
            <a:lvl5pPr>
              <a:buNone/>
              <a:defRPr sz="2100"/>
            </a:lvl5pPr>
          </a:lstStyle>
          <a:p>
            <a:pPr lvl="0"/>
            <a:r>
              <a:rPr lang="de-DE" smtClean="0"/>
              <a:t>Textmasterformate durch Klicken bearbeiten</a:t>
            </a:r>
          </a:p>
          <a:p>
            <a:pPr lvl="1"/>
            <a:r>
              <a:rPr lang="de-DE" smtClean="0"/>
              <a:t>Zweite Ebene</a:t>
            </a:r>
          </a:p>
          <a:p>
            <a:pPr lvl="2"/>
            <a:r>
              <a:rPr lang="de-DE" smtClean="0"/>
              <a:t>Dritte Ebene</a:t>
            </a:r>
          </a:p>
        </p:txBody>
      </p:sp>
      <p:sp>
        <p:nvSpPr>
          <p:cNvPr id="7" name="Textplatzhalter 12"/>
          <p:cNvSpPr>
            <a:spLocks noGrp="1"/>
          </p:cNvSpPr>
          <p:nvPr>
            <p:ph type="body" sz="quarter" idx="13"/>
          </p:nvPr>
        </p:nvSpPr>
        <p:spPr>
          <a:xfrm>
            <a:off x="1142976" y="6215082"/>
            <a:ext cx="2643206" cy="357218"/>
          </a:xfrm>
          <a:prstGeom prst="rect">
            <a:avLst/>
          </a:prstGeom>
        </p:spPr>
        <p:txBody>
          <a:bodyPr/>
          <a:lstStyle>
            <a:lvl1pPr algn="l">
              <a:buFont typeface="Arial" pitchFamily="34" charset="0"/>
              <a:buNone/>
              <a:defRPr sz="900" b="0"/>
            </a:lvl1pPr>
          </a:lstStyle>
          <a:p>
            <a:pPr lvl="0"/>
            <a:r>
              <a:rPr lang="de-DE" smtClean="0"/>
              <a:t>Textmasterformate durch Klicken bearbeiten</a:t>
            </a:r>
          </a:p>
        </p:txBody>
      </p:sp>
      <p:sp>
        <p:nvSpPr>
          <p:cNvPr id="10" name="Foliennummernplatzhalter 5"/>
          <p:cNvSpPr>
            <a:spLocks noGrp="1"/>
          </p:cNvSpPr>
          <p:nvPr>
            <p:ph type="sldNum" sz="quarter" idx="14"/>
          </p:nvPr>
        </p:nvSpPr>
        <p:spPr>
          <a:xfrm>
            <a:off x="6624638" y="6215063"/>
            <a:ext cx="2233612" cy="365125"/>
          </a:xfrm>
          <a:prstGeom prst="rect">
            <a:avLst/>
          </a:prstGeom>
        </p:spPr>
        <p:txBody>
          <a:bodyPr/>
          <a:lstStyle>
            <a:lvl1pPr algn="r" fontAlgn="auto">
              <a:lnSpc>
                <a:spcPts val="1200"/>
              </a:lnSpc>
              <a:spcBef>
                <a:spcPts val="0"/>
              </a:spcBef>
              <a:spcAft>
                <a:spcPts val="0"/>
              </a:spcAft>
              <a:defRPr sz="900">
                <a:latin typeface="Arial" pitchFamily="34" charset="0"/>
                <a:cs typeface="Arial" pitchFamily="34" charset="0"/>
              </a:defRPr>
            </a:lvl1pPr>
          </a:lstStyle>
          <a:p>
            <a:pPr>
              <a:defRPr/>
            </a:pPr>
            <a:fld id="{7C77B234-E6DE-45F7-BE49-E3D028D7DF22}" type="slidenum">
              <a:rPr lang="de-CH"/>
              <a:pPr>
                <a:defRPr/>
              </a:pPr>
              <a:t>‹Nr.›</a:t>
            </a:fld>
            <a:endParaRPr lang="de-CH"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lgeseite_Diagramm">
    <p:spTree>
      <p:nvGrpSpPr>
        <p:cNvPr id="1" name=""/>
        <p:cNvGrpSpPr/>
        <p:nvPr/>
      </p:nvGrpSpPr>
      <p:grpSpPr>
        <a:xfrm>
          <a:off x="0" y="0"/>
          <a:ext cx="0" cy="0"/>
          <a:chOff x="0" y="0"/>
          <a:chExt cx="0" cy="0"/>
        </a:xfrm>
      </p:grpSpPr>
      <p:pic>
        <p:nvPicPr>
          <p:cNvPr id="5" name="Grafik 1" descr="EVD_BBT_D_RGB_POS_QUER_wappen.jpg"/>
          <p:cNvPicPr>
            <a:picLocks noChangeAspect="1"/>
          </p:cNvPicPr>
          <p:nvPr userDrawn="1"/>
        </p:nvPicPr>
        <p:blipFill>
          <a:blip r:embed="rId2" cstate="print"/>
          <a:srcRect/>
          <a:stretch>
            <a:fillRect/>
          </a:stretch>
        </p:blipFill>
        <p:spPr bwMode="auto">
          <a:xfrm>
            <a:off x="428625" y="642938"/>
            <a:ext cx="292100" cy="347662"/>
          </a:xfrm>
          <a:prstGeom prst="rect">
            <a:avLst/>
          </a:prstGeom>
          <a:noFill/>
          <a:ln w="9525">
            <a:noFill/>
            <a:miter lim="800000"/>
            <a:headEnd/>
            <a:tailEnd/>
          </a:ln>
        </p:spPr>
      </p:pic>
      <p:sp>
        <p:nvSpPr>
          <p:cNvPr id="8" name="Titel 1"/>
          <p:cNvSpPr>
            <a:spLocks noGrp="1"/>
          </p:cNvSpPr>
          <p:nvPr>
            <p:ph type="ctrTitle"/>
          </p:nvPr>
        </p:nvSpPr>
        <p:spPr>
          <a:xfrm>
            <a:off x="1214414" y="500042"/>
            <a:ext cx="6286544" cy="714379"/>
          </a:xfrm>
          <a:prstGeom prst="rect">
            <a:avLst/>
          </a:prstGeom>
        </p:spPr>
        <p:txBody>
          <a:bodyPr/>
          <a:lstStyle>
            <a:lvl1pPr algn="l">
              <a:defRPr sz="3200"/>
            </a:lvl1pPr>
          </a:lstStyle>
          <a:p>
            <a:r>
              <a:rPr lang="de-DE" smtClean="0"/>
              <a:t>Titelmasterformat durch Klicken bearbeiten</a:t>
            </a:r>
            <a:endParaRPr lang="de-CH" dirty="0"/>
          </a:p>
        </p:txBody>
      </p:sp>
      <p:sp>
        <p:nvSpPr>
          <p:cNvPr id="9" name="Inhaltsplatzhalter 9"/>
          <p:cNvSpPr>
            <a:spLocks noGrp="1"/>
          </p:cNvSpPr>
          <p:nvPr>
            <p:ph sz="quarter" idx="12"/>
          </p:nvPr>
        </p:nvSpPr>
        <p:spPr>
          <a:xfrm>
            <a:off x="1214415" y="1571613"/>
            <a:ext cx="6286544" cy="428627"/>
          </a:xfrm>
          <a:prstGeom prst="rect">
            <a:avLst/>
          </a:prstGeom>
        </p:spPr>
        <p:txBody>
          <a:bodyPr/>
          <a:lstStyle>
            <a:lvl1pPr>
              <a:lnSpc>
                <a:spcPts val="2600"/>
              </a:lnSpc>
              <a:buFont typeface="Arial" pitchFamily="34" charset="0"/>
              <a:buNone/>
              <a:defRPr sz="2100"/>
            </a:lvl1pPr>
            <a:lvl2pPr>
              <a:buNone/>
              <a:defRPr sz="2100"/>
            </a:lvl2pPr>
            <a:lvl3pPr>
              <a:buNone/>
              <a:defRPr sz="2100"/>
            </a:lvl3pPr>
            <a:lvl4pPr>
              <a:buNone/>
              <a:defRPr sz="2100"/>
            </a:lvl4pPr>
            <a:lvl5pPr>
              <a:buNone/>
              <a:defRPr sz="2100"/>
            </a:lvl5pPr>
          </a:lstStyle>
          <a:p>
            <a:pPr lvl="0"/>
            <a:r>
              <a:rPr lang="de-DE" smtClean="0"/>
              <a:t>Textmasterformate durch Klicken bearbeiten</a:t>
            </a:r>
          </a:p>
        </p:txBody>
      </p:sp>
      <p:sp>
        <p:nvSpPr>
          <p:cNvPr id="11" name="Diagrammplatzhalter 10"/>
          <p:cNvSpPr>
            <a:spLocks noGrp="1"/>
          </p:cNvSpPr>
          <p:nvPr>
            <p:ph type="chart" sz="quarter" idx="13"/>
          </p:nvPr>
        </p:nvSpPr>
        <p:spPr>
          <a:xfrm>
            <a:off x="1214438" y="2357438"/>
            <a:ext cx="6286500" cy="3571875"/>
          </a:xfrm>
          <a:prstGeom prst="rect">
            <a:avLst/>
          </a:prstGeom>
        </p:spPr>
        <p:txBody>
          <a:bodyPr/>
          <a:lstStyle/>
          <a:p>
            <a:pPr lvl="0"/>
            <a:r>
              <a:rPr lang="de-DE" noProof="0" smtClean="0"/>
              <a:t>Diagramm durch Klicken auf Symbol hinzufügen</a:t>
            </a:r>
            <a:endParaRPr lang="de-CH" noProof="0" dirty="0"/>
          </a:p>
        </p:txBody>
      </p:sp>
      <p:sp>
        <p:nvSpPr>
          <p:cNvPr id="6" name="Foliennummernplatzhalter 5"/>
          <p:cNvSpPr>
            <a:spLocks noGrp="1"/>
          </p:cNvSpPr>
          <p:nvPr>
            <p:ph type="sldNum" sz="quarter" idx="14"/>
          </p:nvPr>
        </p:nvSpPr>
        <p:spPr>
          <a:xfrm>
            <a:off x="6624638" y="6215063"/>
            <a:ext cx="2233612" cy="365125"/>
          </a:xfrm>
          <a:prstGeom prst="rect">
            <a:avLst/>
          </a:prstGeom>
        </p:spPr>
        <p:txBody>
          <a:bodyPr/>
          <a:lstStyle>
            <a:lvl1pPr algn="r" fontAlgn="auto">
              <a:lnSpc>
                <a:spcPts val="1200"/>
              </a:lnSpc>
              <a:spcBef>
                <a:spcPts val="0"/>
              </a:spcBef>
              <a:spcAft>
                <a:spcPts val="0"/>
              </a:spcAft>
              <a:defRPr sz="900">
                <a:latin typeface="Arial" pitchFamily="34" charset="0"/>
                <a:cs typeface="Arial" pitchFamily="34" charset="0"/>
              </a:defRPr>
            </a:lvl1pPr>
          </a:lstStyle>
          <a:p>
            <a:pPr>
              <a:defRPr/>
            </a:pPr>
            <a:fld id="{7DF51812-7814-434A-AC1D-E63B895C7CC9}" type="slidenum">
              <a:rPr lang="de-CH"/>
              <a:pPr>
                <a:defRPr/>
              </a:pPr>
              <a:t>‹Nr.›</a:t>
            </a:fld>
            <a:endParaRPr lang="de-C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lgeseite_Tabelle">
    <p:spTree>
      <p:nvGrpSpPr>
        <p:cNvPr id="1" name=""/>
        <p:cNvGrpSpPr/>
        <p:nvPr/>
      </p:nvGrpSpPr>
      <p:grpSpPr>
        <a:xfrm>
          <a:off x="0" y="0"/>
          <a:ext cx="0" cy="0"/>
          <a:chOff x="0" y="0"/>
          <a:chExt cx="0" cy="0"/>
        </a:xfrm>
      </p:grpSpPr>
      <p:pic>
        <p:nvPicPr>
          <p:cNvPr id="5" name="Grafik 1" descr="EVD_BBT_D_RGB_POS_QUER_wappen.jpg"/>
          <p:cNvPicPr>
            <a:picLocks noChangeAspect="1"/>
          </p:cNvPicPr>
          <p:nvPr userDrawn="1"/>
        </p:nvPicPr>
        <p:blipFill>
          <a:blip r:embed="rId2" cstate="print"/>
          <a:srcRect/>
          <a:stretch>
            <a:fillRect/>
          </a:stretch>
        </p:blipFill>
        <p:spPr bwMode="auto">
          <a:xfrm>
            <a:off x="428625" y="642938"/>
            <a:ext cx="292100" cy="347662"/>
          </a:xfrm>
          <a:prstGeom prst="rect">
            <a:avLst/>
          </a:prstGeom>
          <a:noFill/>
          <a:ln w="9525">
            <a:noFill/>
            <a:miter lim="800000"/>
            <a:headEnd/>
            <a:tailEnd/>
          </a:ln>
        </p:spPr>
      </p:pic>
      <p:sp>
        <p:nvSpPr>
          <p:cNvPr id="8" name="Titel 1"/>
          <p:cNvSpPr>
            <a:spLocks noGrp="1"/>
          </p:cNvSpPr>
          <p:nvPr>
            <p:ph type="ctrTitle"/>
          </p:nvPr>
        </p:nvSpPr>
        <p:spPr>
          <a:xfrm>
            <a:off x="1214414" y="500042"/>
            <a:ext cx="6286544" cy="714379"/>
          </a:xfrm>
          <a:prstGeom prst="rect">
            <a:avLst/>
          </a:prstGeom>
        </p:spPr>
        <p:txBody>
          <a:bodyPr/>
          <a:lstStyle>
            <a:lvl1pPr algn="l">
              <a:defRPr sz="3200"/>
            </a:lvl1pPr>
          </a:lstStyle>
          <a:p>
            <a:r>
              <a:rPr lang="de-DE" smtClean="0"/>
              <a:t>Titelmasterformat durch Klicken bearbeiten</a:t>
            </a:r>
            <a:endParaRPr lang="de-CH" dirty="0"/>
          </a:p>
        </p:txBody>
      </p:sp>
      <p:sp>
        <p:nvSpPr>
          <p:cNvPr id="9" name="Inhaltsplatzhalter 9"/>
          <p:cNvSpPr>
            <a:spLocks noGrp="1"/>
          </p:cNvSpPr>
          <p:nvPr>
            <p:ph sz="quarter" idx="12"/>
          </p:nvPr>
        </p:nvSpPr>
        <p:spPr>
          <a:xfrm>
            <a:off x="1214414" y="1571613"/>
            <a:ext cx="7215187" cy="500065"/>
          </a:xfrm>
          <a:prstGeom prst="rect">
            <a:avLst/>
          </a:prstGeom>
        </p:spPr>
        <p:txBody>
          <a:bodyPr/>
          <a:lstStyle>
            <a:lvl1pPr>
              <a:lnSpc>
                <a:spcPts val="2600"/>
              </a:lnSpc>
              <a:buFont typeface="Arial" pitchFamily="34" charset="0"/>
              <a:buNone/>
              <a:defRPr sz="2100"/>
            </a:lvl1pPr>
            <a:lvl2pPr>
              <a:buNone/>
              <a:defRPr sz="2100"/>
            </a:lvl2pPr>
            <a:lvl3pPr>
              <a:buNone/>
              <a:defRPr sz="2100"/>
            </a:lvl3pPr>
            <a:lvl4pPr>
              <a:buNone/>
              <a:defRPr sz="2100"/>
            </a:lvl4pPr>
            <a:lvl5pPr>
              <a:buNone/>
              <a:defRPr sz="2100"/>
            </a:lvl5pPr>
          </a:lstStyle>
          <a:p>
            <a:pPr lvl="0"/>
            <a:r>
              <a:rPr lang="de-DE" smtClean="0"/>
              <a:t>Textmasterformate durch Klicken bearbeiten</a:t>
            </a:r>
          </a:p>
        </p:txBody>
      </p:sp>
      <p:sp>
        <p:nvSpPr>
          <p:cNvPr id="11" name="Tabellenplatzhalter 10"/>
          <p:cNvSpPr>
            <a:spLocks noGrp="1"/>
          </p:cNvSpPr>
          <p:nvPr>
            <p:ph type="tbl" sz="quarter" idx="13"/>
          </p:nvPr>
        </p:nvSpPr>
        <p:spPr>
          <a:xfrm>
            <a:off x="1214438" y="2428875"/>
            <a:ext cx="7215187" cy="3143250"/>
          </a:xfrm>
          <a:prstGeom prst="rect">
            <a:avLst/>
          </a:prstGeom>
        </p:spPr>
        <p:txBody>
          <a:bodyPr/>
          <a:lstStyle/>
          <a:p>
            <a:pPr lvl="0"/>
            <a:r>
              <a:rPr lang="de-DE" noProof="0" smtClean="0"/>
              <a:t>Tabelle durch Klicken auf Symbol hinzufügen</a:t>
            </a:r>
            <a:endParaRPr lang="de-CH" noProof="0"/>
          </a:p>
        </p:txBody>
      </p:sp>
      <p:sp>
        <p:nvSpPr>
          <p:cNvPr id="6" name="Foliennummernplatzhalter 5"/>
          <p:cNvSpPr>
            <a:spLocks noGrp="1"/>
          </p:cNvSpPr>
          <p:nvPr>
            <p:ph type="sldNum" sz="quarter" idx="14"/>
          </p:nvPr>
        </p:nvSpPr>
        <p:spPr>
          <a:xfrm>
            <a:off x="6624638" y="6215063"/>
            <a:ext cx="2233612" cy="365125"/>
          </a:xfrm>
          <a:prstGeom prst="rect">
            <a:avLst/>
          </a:prstGeom>
        </p:spPr>
        <p:txBody>
          <a:bodyPr/>
          <a:lstStyle>
            <a:lvl1pPr algn="r" fontAlgn="auto">
              <a:lnSpc>
                <a:spcPts val="1200"/>
              </a:lnSpc>
              <a:spcBef>
                <a:spcPts val="0"/>
              </a:spcBef>
              <a:spcAft>
                <a:spcPts val="0"/>
              </a:spcAft>
              <a:defRPr sz="900">
                <a:latin typeface="Arial" pitchFamily="34" charset="0"/>
                <a:cs typeface="Arial" pitchFamily="34" charset="0"/>
              </a:defRPr>
            </a:lvl1pPr>
          </a:lstStyle>
          <a:p>
            <a:pPr>
              <a:defRPr/>
            </a:pPr>
            <a:fld id="{B0C22F11-6C59-4713-95F9-E9CD923A0982}" type="slidenum">
              <a:rPr lang="de-CH"/>
              <a:pPr>
                <a:defRPr/>
              </a:pPr>
              <a:t>‹Nr.›</a:t>
            </a:fld>
            <a:endParaRPr lang="de-CH"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lgeseite_SmartArt">
    <p:spTree>
      <p:nvGrpSpPr>
        <p:cNvPr id="1" name=""/>
        <p:cNvGrpSpPr/>
        <p:nvPr/>
      </p:nvGrpSpPr>
      <p:grpSpPr>
        <a:xfrm>
          <a:off x="0" y="0"/>
          <a:ext cx="0" cy="0"/>
          <a:chOff x="0" y="0"/>
          <a:chExt cx="0" cy="0"/>
        </a:xfrm>
      </p:grpSpPr>
      <p:pic>
        <p:nvPicPr>
          <p:cNvPr id="4" name="Grafik 1" descr="EVD_BBT_D_RGB_POS_QUER_wappen.jpg"/>
          <p:cNvPicPr>
            <a:picLocks noChangeAspect="1"/>
          </p:cNvPicPr>
          <p:nvPr userDrawn="1"/>
        </p:nvPicPr>
        <p:blipFill>
          <a:blip r:embed="rId2" cstate="print"/>
          <a:srcRect/>
          <a:stretch>
            <a:fillRect/>
          </a:stretch>
        </p:blipFill>
        <p:spPr bwMode="auto">
          <a:xfrm>
            <a:off x="428625" y="642938"/>
            <a:ext cx="292100" cy="347662"/>
          </a:xfrm>
          <a:prstGeom prst="rect">
            <a:avLst/>
          </a:prstGeom>
          <a:noFill/>
          <a:ln w="9525">
            <a:noFill/>
            <a:miter lim="800000"/>
            <a:headEnd/>
            <a:tailEnd/>
          </a:ln>
        </p:spPr>
      </p:pic>
      <p:graphicFrame>
        <p:nvGraphicFramePr>
          <p:cNvPr id="5" name="Diagramm 4"/>
          <p:cNvGraphicFramePr/>
          <p:nvPr userDrawn="1"/>
        </p:nvGraphicFramePr>
        <p:xfrm>
          <a:off x="1214414" y="2428868"/>
          <a:ext cx="6096000" cy="3357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el 1"/>
          <p:cNvSpPr>
            <a:spLocks noGrp="1"/>
          </p:cNvSpPr>
          <p:nvPr>
            <p:ph type="ctrTitle"/>
          </p:nvPr>
        </p:nvSpPr>
        <p:spPr>
          <a:xfrm>
            <a:off x="1214414" y="500042"/>
            <a:ext cx="6286544" cy="714379"/>
          </a:xfrm>
          <a:prstGeom prst="rect">
            <a:avLst/>
          </a:prstGeom>
        </p:spPr>
        <p:txBody>
          <a:bodyPr/>
          <a:lstStyle>
            <a:lvl1pPr algn="l">
              <a:defRPr sz="3200"/>
            </a:lvl1pPr>
          </a:lstStyle>
          <a:p>
            <a:r>
              <a:rPr lang="de-DE" smtClean="0"/>
              <a:t>Titelmasterformat durch Klicken bearbeiten</a:t>
            </a:r>
            <a:endParaRPr lang="de-CH" dirty="0"/>
          </a:p>
        </p:txBody>
      </p:sp>
      <p:sp>
        <p:nvSpPr>
          <p:cNvPr id="9" name="Inhaltsplatzhalter 9"/>
          <p:cNvSpPr>
            <a:spLocks noGrp="1"/>
          </p:cNvSpPr>
          <p:nvPr>
            <p:ph sz="quarter" idx="12"/>
          </p:nvPr>
        </p:nvSpPr>
        <p:spPr>
          <a:xfrm>
            <a:off x="1214415" y="1571613"/>
            <a:ext cx="6286544" cy="500065"/>
          </a:xfrm>
          <a:prstGeom prst="rect">
            <a:avLst/>
          </a:prstGeom>
        </p:spPr>
        <p:txBody>
          <a:bodyPr/>
          <a:lstStyle>
            <a:lvl1pPr>
              <a:lnSpc>
                <a:spcPts val="2600"/>
              </a:lnSpc>
              <a:buFont typeface="Arial" pitchFamily="34" charset="0"/>
              <a:buNone/>
              <a:defRPr sz="2100" baseline="0"/>
            </a:lvl1pPr>
            <a:lvl2pPr>
              <a:buNone/>
              <a:defRPr sz="2100"/>
            </a:lvl2pPr>
            <a:lvl3pPr>
              <a:buNone/>
              <a:defRPr sz="2100"/>
            </a:lvl3pPr>
            <a:lvl4pPr>
              <a:buNone/>
              <a:defRPr sz="2100"/>
            </a:lvl4pPr>
            <a:lvl5pPr>
              <a:buNone/>
              <a:defRPr sz="2100"/>
            </a:lvl5pPr>
          </a:lstStyle>
          <a:p>
            <a:pPr lvl="0"/>
            <a:r>
              <a:rPr lang="de-DE" smtClean="0"/>
              <a:t>Textmasterformate durch Klicken bearbeiten</a:t>
            </a:r>
          </a:p>
        </p:txBody>
      </p:sp>
      <p:sp>
        <p:nvSpPr>
          <p:cNvPr id="6" name="Foliennummernplatzhalter 5"/>
          <p:cNvSpPr>
            <a:spLocks noGrp="1"/>
          </p:cNvSpPr>
          <p:nvPr>
            <p:ph type="sldNum" sz="quarter" idx="13"/>
          </p:nvPr>
        </p:nvSpPr>
        <p:spPr>
          <a:xfrm>
            <a:off x="6624638" y="6215063"/>
            <a:ext cx="2233612" cy="365125"/>
          </a:xfrm>
          <a:prstGeom prst="rect">
            <a:avLst/>
          </a:prstGeom>
        </p:spPr>
        <p:txBody>
          <a:bodyPr/>
          <a:lstStyle>
            <a:lvl1pPr algn="r" fontAlgn="auto">
              <a:lnSpc>
                <a:spcPts val="1200"/>
              </a:lnSpc>
              <a:spcBef>
                <a:spcPts val="0"/>
              </a:spcBef>
              <a:spcAft>
                <a:spcPts val="0"/>
              </a:spcAft>
              <a:defRPr sz="900">
                <a:latin typeface="Arial" pitchFamily="34" charset="0"/>
                <a:cs typeface="Arial" pitchFamily="34" charset="0"/>
              </a:defRPr>
            </a:lvl1pPr>
          </a:lstStyle>
          <a:p>
            <a:pPr>
              <a:defRPr/>
            </a:pPr>
            <a:fld id="{0B0200DE-74F8-4172-B7D9-3DDFCFCD8D9F}" type="slidenum">
              <a:rPr lang="de-CH"/>
              <a:pPr>
                <a:defRPr/>
              </a:pPr>
              <a:t>‹Nr.›</a:t>
            </a:fld>
            <a:endParaRPr lang="de-CH"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Lst>
  <p:hf hdr="0" ftr="0" dt="0"/>
  <p:txStyles>
    <p:title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b="1">
          <a:solidFill>
            <a:schemeClr val="tx1"/>
          </a:solidFill>
          <a:latin typeface="Arial" charset="0"/>
          <a:cs typeface="Arial" charset="0"/>
        </a:defRPr>
      </a:lvl2pPr>
      <a:lvl3pPr algn="ctr" rtl="0" eaLnBrk="0" fontAlgn="base" hangingPunct="0">
        <a:spcBef>
          <a:spcPct val="0"/>
        </a:spcBef>
        <a:spcAft>
          <a:spcPct val="0"/>
        </a:spcAft>
        <a:defRPr sz="4400" b="1">
          <a:solidFill>
            <a:schemeClr val="tx1"/>
          </a:solidFill>
          <a:latin typeface="Arial" charset="0"/>
          <a:cs typeface="Arial" charset="0"/>
        </a:defRPr>
      </a:lvl3pPr>
      <a:lvl4pPr algn="ctr" rtl="0" eaLnBrk="0" fontAlgn="base" hangingPunct="0">
        <a:spcBef>
          <a:spcPct val="0"/>
        </a:spcBef>
        <a:spcAft>
          <a:spcPct val="0"/>
        </a:spcAft>
        <a:defRPr sz="4400" b="1">
          <a:solidFill>
            <a:schemeClr val="tx1"/>
          </a:solidFill>
          <a:latin typeface="Arial" charset="0"/>
          <a:cs typeface="Arial" charset="0"/>
        </a:defRPr>
      </a:lvl4pPr>
      <a:lvl5pPr algn="ctr" rtl="0" eaLnBrk="0" fontAlgn="base" hangingPunct="0">
        <a:spcBef>
          <a:spcPct val="0"/>
        </a:spcBef>
        <a:spcAft>
          <a:spcPct val="0"/>
        </a:spcAft>
        <a:defRPr sz="4400" b="1">
          <a:solidFill>
            <a:schemeClr val="tx1"/>
          </a:solidFill>
          <a:latin typeface="Arial" charset="0"/>
          <a:cs typeface="Arial" charset="0"/>
        </a:defRPr>
      </a:lvl5pPr>
      <a:lvl6pPr marL="457200" algn="ctr" rtl="0" eaLnBrk="1" fontAlgn="base" hangingPunct="1">
        <a:spcBef>
          <a:spcPct val="0"/>
        </a:spcBef>
        <a:spcAft>
          <a:spcPct val="0"/>
        </a:spcAft>
        <a:defRPr sz="4400" b="1">
          <a:solidFill>
            <a:schemeClr val="tx1"/>
          </a:solidFill>
          <a:latin typeface="Arial" charset="0"/>
          <a:cs typeface="Arial" charset="0"/>
        </a:defRPr>
      </a:lvl6pPr>
      <a:lvl7pPr marL="914400" algn="ctr" rtl="0" eaLnBrk="1" fontAlgn="base" hangingPunct="1">
        <a:spcBef>
          <a:spcPct val="0"/>
        </a:spcBef>
        <a:spcAft>
          <a:spcPct val="0"/>
        </a:spcAft>
        <a:defRPr sz="4400" b="1">
          <a:solidFill>
            <a:schemeClr val="tx1"/>
          </a:solidFill>
          <a:latin typeface="Arial" charset="0"/>
          <a:cs typeface="Arial" charset="0"/>
        </a:defRPr>
      </a:lvl7pPr>
      <a:lvl8pPr marL="1371600" algn="ctr" rtl="0" eaLnBrk="1" fontAlgn="base" hangingPunct="1">
        <a:spcBef>
          <a:spcPct val="0"/>
        </a:spcBef>
        <a:spcAft>
          <a:spcPct val="0"/>
        </a:spcAft>
        <a:defRPr sz="4400" b="1">
          <a:solidFill>
            <a:schemeClr val="tx1"/>
          </a:solidFill>
          <a:latin typeface="Arial" charset="0"/>
          <a:cs typeface="Arial" charset="0"/>
        </a:defRPr>
      </a:lvl8pPr>
      <a:lvl9pPr marL="1828800" algn="ctr" rtl="0" eaLnBrk="1" fontAlgn="base" hangingPunct="1">
        <a:spcBef>
          <a:spcPct val="0"/>
        </a:spcBef>
        <a:spcAft>
          <a:spcPct val="0"/>
        </a:spcAft>
        <a:defRPr sz="44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ctrTitle"/>
          </p:nvPr>
        </p:nvSpPr>
        <p:spPr bwMode="auto">
          <a:xfrm>
            <a:off x="1214414" y="1340768"/>
            <a:ext cx="6286544" cy="3528391"/>
          </a:xfrm>
          <a:noFill/>
          <a:ln>
            <a:miter lim="800000"/>
            <a:headEnd/>
            <a:tailEnd/>
          </a:ln>
        </p:spPr>
        <p:txBody>
          <a:bodyPr vert="horz" wrap="square" lIns="91424" tIns="45712" rIns="91424" bIns="45712" numCol="1" anchor="t" anchorCtr="0" compatLnSpc="1">
            <a:prstTxWarp prst="textNoShape">
              <a:avLst/>
            </a:prstTxWarp>
            <a:normAutofit/>
          </a:bodyPr>
          <a:lstStyle/>
          <a:p>
            <a:pPr eaLnBrk="1" hangingPunct="1">
              <a:spcBef>
                <a:spcPts val="3000"/>
              </a:spcBef>
            </a:pPr>
            <a:r>
              <a:rPr lang="de-CH" sz="4400" dirty="0" smtClean="0"/>
              <a:t>Nationaler Qualifikationsrahmen für Abschlüsse der Berufsbildung</a:t>
            </a:r>
            <a:endParaRPr lang="de-CH" sz="3200" dirty="0">
              <a:solidFill>
                <a:schemeClr val="tx1">
                  <a:lumMod val="65000"/>
                  <a:lumOff val="35000"/>
                </a:schemeClr>
              </a:solidFill>
              <a:latin typeface="Arial" charset="0"/>
              <a:cs typeface="Arial" charset="0"/>
            </a:endParaRPr>
          </a:p>
        </p:txBody>
      </p:sp>
      <p:sp>
        <p:nvSpPr>
          <p:cNvPr id="7" name="Textplatzhalter 2"/>
          <p:cNvSpPr>
            <a:spLocks noGrp="1"/>
          </p:cNvSpPr>
          <p:nvPr>
            <p:ph type="body" sz="quarter" idx="10"/>
          </p:nvPr>
        </p:nvSpPr>
        <p:spPr bwMode="auto">
          <a:noFill/>
          <a:ln>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fr-CH" sz="2000" dirty="0" smtClean="0">
                <a:latin typeface="Arial" charset="0"/>
                <a:cs typeface="Arial" charset="0"/>
              </a:rPr>
              <a:t>Sandra Müller</a:t>
            </a:r>
          </a:p>
          <a:p>
            <a:pPr eaLnBrk="1" hangingPunct="1"/>
            <a:r>
              <a:rPr lang="fr-CH" sz="2000" dirty="0" smtClean="0">
                <a:latin typeface="Arial" charset="0"/>
                <a:cs typeface="Arial" charset="0"/>
              </a:rPr>
              <a:t>SBFI / </a:t>
            </a:r>
            <a:r>
              <a:rPr lang="fr-CH" sz="2000" dirty="0" err="1" smtClean="0">
                <a:latin typeface="Arial" charset="0"/>
                <a:cs typeface="Arial" charset="0"/>
              </a:rPr>
              <a:t>Höhere</a:t>
            </a:r>
            <a:r>
              <a:rPr lang="fr-CH" sz="2000" dirty="0" smtClean="0">
                <a:latin typeface="Arial" charset="0"/>
                <a:cs typeface="Arial" charset="0"/>
              </a:rPr>
              <a:t> Berufsbildung</a:t>
            </a:r>
          </a:p>
          <a:p>
            <a:pPr eaLnBrk="1" hangingPunct="1"/>
            <a:r>
              <a:rPr lang="fr-CH" sz="2000" dirty="0" smtClean="0">
                <a:latin typeface="Arial" charset="0"/>
                <a:cs typeface="Arial" charset="0"/>
              </a:rPr>
              <a:t>30. April 2015</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093" y="4994306"/>
            <a:ext cx="1246372" cy="1869556"/>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1792" y="1927"/>
            <a:ext cx="1241884" cy="1874767"/>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1792" y="2494222"/>
            <a:ext cx="1246833" cy="1869556"/>
          </a:xfrm>
          <a:prstGeom prst="rect">
            <a:avLst/>
          </a:prstGeom>
        </p:spPr>
      </p:pic>
    </p:spTree>
    <p:extLst>
      <p:ext uri="{BB962C8B-B14F-4D97-AF65-F5344CB8AC3E}">
        <p14:creationId xmlns:p14="http://schemas.microsoft.com/office/powerpoint/2010/main" val="783420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14414" y="500042"/>
            <a:ext cx="7102002" cy="714379"/>
          </a:xfrm>
        </p:spPr>
        <p:txBody>
          <a:bodyPr/>
          <a:lstStyle/>
          <a:p>
            <a:r>
              <a:rPr lang="de-CH" sz="2800" dirty="0" smtClean="0"/>
              <a:t>3. Prüfung und Entscheid</a:t>
            </a:r>
            <a:endParaRPr lang="de-CH" sz="2800" dirty="0"/>
          </a:p>
        </p:txBody>
      </p:sp>
      <p:sp>
        <p:nvSpPr>
          <p:cNvPr id="4" name="Foliennummernplatzhalter 3"/>
          <p:cNvSpPr>
            <a:spLocks noGrp="1"/>
          </p:cNvSpPr>
          <p:nvPr>
            <p:ph type="sldNum" sz="quarter" idx="13"/>
          </p:nvPr>
        </p:nvSpPr>
        <p:spPr/>
        <p:txBody>
          <a:bodyPr/>
          <a:lstStyle/>
          <a:p>
            <a:pPr>
              <a:defRPr/>
            </a:pPr>
            <a:fld id="{DBE2A496-4B5D-485F-BE34-FC891CEAD7EF}" type="slidenum">
              <a:rPr lang="de-CH" smtClean="0"/>
              <a:pPr>
                <a:defRPr/>
              </a:pPr>
              <a:t>10</a:t>
            </a:fld>
            <a:endParaRPr lang="de-CH" dirty="0"/>
          </a:p>
        </p:txBody>
      </p:sp>
      <p:graphicFrame>
        <p:nvGraphicFramePr>
          <p:cNvPr id="9" name="Objekt 8"/>
          <p:cNvGraphicFramePr>
            <a:graphicFrameLocks noChangeAspect="1"/>
          </p:cNvGraphicFramePr>
          <p:nvPr>
            <p:extLst/>
          </p:nvPr>
        </p:nvGraphicFramePr>
        <p:xfrm>
          <a:off x="971600" y="1052736"/>
          <a:ext cx="6215063" cy="5665788"/>
        </p:xfrm>
        <a:graphic>
          <a:graphicData uri="http://schemas.openxmlformats.org/presentationml/2006/ole">
            <mc:AlternateContent xmlns:mc="http://schemas.openxmlformats.org/markup-compatibility/2006">
              <mc:Choice xmlns:v="urn:schemas-microsoft-com:vml" Requires="v">
                <p:oleObj spid="_x0000_s2055" name="Visio" r:id="rId4" imgW="6215684" imgH="5665032" progId="Visio.Drawing.11">
                  <p:embed/>
                </p:oleObj>
              </mc:Choice>
              <mc:Fallback>
                <p:oleObj name="Visio" r:id="rId4" imgW="6215684" imgH="5665032" progId="Visio.Drawing.11">
                  <p:embed/>
                  <p:pic>
                    <p:nvPicPr>
                      <p:cNvPr id="0" name=""/>
                      <p:cNvPicPr/>
                      <p:nvPr/>
                    </p:nvPicPr>
                    <p:blipFill>
                      <a:blip r:embed="rId5"/>
                      <a:stretch>
                        <a:fillRect/>
                      </a:stretch>
                    </p:blipFill>
                    <p:spPr>
                      <a:xfrm>
                        <a:off x="971600" y="1052736"/>
                        <a:ext cx="6215063" cy="5665788"/>
                      </a:xfrm>
                      <a:prstGeom prst="rect">
                        <a:avLst/>
                      </a:prstGeom>
                    </p:spPr>
                  </p:pic>
                </p:oleObj>
              </mc:Fallback>
            </mc:AlternateContent>
          </a:graphicData>
        </a:graphic>
      </p:graphicFrame>
    </p:spTree>
    <p:extLst>
      <p:ext uri="{BB962C8B-B14F-4D97-AF65-F5344CB8AC3E}">
        <p14:creationId xmlns:p14="http://schemas.microsoft.com/office/powerpoint/2010/main" val="1926399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14414" y="500042"/>
            <a:ext cx="6741962" cy="714379"/>
          </a:xfrm>
        </p:spPr>
        <p:txBody>
          <a:bodyPr/>
          <a:lstStyle/>
          <a:p>
            <a:r>
              <a:rPr lang="de-CH" sz="2800" dirty="0" smtClean="0"/>
              <a:t>Stand der Umsetzung April 2015</a:t>
            </a:r>
            <a:endParaRPr lang="de-CH" sz="2800" dirty="0"/>
          </a:p>
        </p:txBody>
      </p:sp>
      <p:sp>
        <p:nvSpPr>
          <p:cNvPr id="3" name="Inhaltsplatzhalter 2"/>
          <p:cNvSpPr>
            <a:spLocks noGrp="1"/>
          </p:cNvSpPr>
          <p:nvPr>
            <p:ph sz="quarter" idx="12"/>
          </p:nvPr>
        </p:nvSpPr>
        <p:spPr>
          <a:xfrm>
            <a:off x="1214414" y="1571612"/>
            <a:ext cx="7215187" cy="4161643"/>
          </a:xfrm>
        </p:spPr>
        <p:txBody>
          <a:bodyPr/>
          <a:lstStyle/>
          <a:p>
            <a:pPr>
              <a:buFont typeface="Arial" panose="020B0604020202020204" pitchFamily="34" charset="0"/>
              <a:buChar char="•"/>
            </a:pPr>
            <a:r>
              <a:rPr lang="de-CH" dirty="0" smtClean="0"/>
              <a:t>25 Anträge auf Einstufung sind beim SBFI eingegangen</a:t>
            </a:r>
          </a:p>
          <a:p>
            <a:pPr>
              <a:buFont typeface="Arial" panose="020B0604020202020204" pitchFamily="34" charset="0"/>
              <a:buChar char="•"/>
            </a:pPr>
            <a:endParaRPr lang="de-CH" dirty="0" smtClean="0"/>
          </a:p>
          <a:p>
            <a:pPr>
              <a:buFont typeface="Arial" panose="020B0604020202020204" pitchFamily="34" charset="0"/>
              <a:buChar char="•"/>
            </a:pPr>
            <a:r>
              <a:rPr lang="de-CH" dirty="0" smtClean="0"/>
              <a:t>70 Tickets wurden gelöst</a:t>
            </a:r>
          </a:p>
          <a:p>
            <a:pPr>
              <a:buFont typeface="Arial" panose="020B0604020202020204" pitchFamily="34" charset="0"/>
              <a:buChar char="•"/>
            </a:pPr>
            <a:endParaRPr lang="de-CH" dirty="0"/>
          </a:p>
          <a:p>
            <a:pPr>
              <a:buFont typeface="Arial" panose="020B0604020202020204" pitchFamily="34" charset="0"/>
              <a:buChar char="•"/>
            </a:pPr>
            <a:r>
              <a:rPr lang="de-CH" dirty="0" smtClean="0"/>
              <a:t>Zahlreiche weitere Trägerschaften sind mit Vorarbeiten beschäftigt</a:t>
            </a:r>
            <a:endParaRPr lang="de-CH" dirty="0"/>
          </a:p>
        </p:txBody>
      </p:sp>
      <p:sp>
        <p:nvSpPr>
          <p:cNvPr id="4" name="Foliennummernplatzhalter 3"/>
          <p:cNvSpPr>
            <a:spLocks noGrp="1"/>
          </p:cNvSpPr>
          <p:nvPr>
            <p:ph type="sldNum" sz="quarter" idx="13"/>
          </p:nvPr>
        </p:nvSpPr>
        <p:spPr/>
        <p:txBody>
          <a:bodyPr/>
          <a:lstStyle/>
          <a:p>
            <a:pPr>
              <a:defRPr/>
            </a:pPr>
            <a:fld id="{DBE2A496-4B5D-485F-BE34-FC891CEAD7EF}" type="slidenum">
              <a:rPr lang="de-CH" smtClean="0"/>
              <a:pPr>
                <a:defRPr/>
              </a:pPr>
              <a:t>11</a:t>
            </a:fld>
            <a:endParaRPr lang="de-CH" dirty="0"/>
          </a:p>
        </p:txBody>
      </p:sp>
    </p:spTree>
    <p:extLst>
      <p:ext uri="{BB962C8B-B14F-4D97-AF65-F5344CB8AC3E}">
        <p14:creationId xmlns:p14="http://schemas.microsoft.com/office/powerpoint/2010/main" val="2328817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2"/>
          </p:nvPr>
        </p:nvSpPr>
        <p:spPr>
          <a:xfrm>
            <a:off x="1214416" y="1571613"/>
            <a:ext cx="6286544" cy="2337440"/>
          </a:xfrm>
        </p:spPr>
        <p:txBody>
          <a:bodyPr/>
          <a:lstStyle/>
          <a:p>
            <a:pPr>
              <a:lnSpc>
                <a:spcPct val="100000"/>
              </a:lnSpc>
            </a:pPr>
            <a:r>
              <a:rPr lang="de-CH" sz="3200" u="sng" dirty="0" smtClean="0"/>
              <a:t>www.nqr-berufsbildung.ch</a:t>
            </a:r>
          </a:p>
          <a:p>
            <a:pPr>
              <a:lnSpc>
                <a:spcPct val="100000"/>
              </a:lnSpc>
            </a:pPr>
            <a:endParaRPr lang="de-CH" sz="3200" u="sng" dirty="0"/>
          </a:p>
          <a:p>
            <a:pPr>
              <a:lnSpc>
                <a:spcPct val="100000"/>
              </a:lnSpc>
            </a:pPr>
            <a:r>
              <a:rPr lang="de-CH" sz="3200" u="sng" dirty="0"/>
              <a:t>nqr-berufsbildung@sbfi.admin.ch</a:t>
            </a:r>
          </a:p>
          <a:p>
            <a:endParaRPr lang="de-CH" dirty="0" smtClean="0"/>
          </a:p>
          <a:p>
            <a:endParaRPr lang="de-CH" dirty="0"/>
          </a:p>
        </p:txBody>
      </p:sp>
      <p:sp>
        <p:nvSpPr>
          <p:cNvPr id="5" name="Foliennummernplatzhalter 4"/>
          <p:cNvSpPr>
            <a:spLocks noGrp="1"/>
          </p:cNvSpPr>
          <p:nvPr>
            <p:ph type="sldNum" sz="quarter" idx="14"/>
          </p:nvPr>
        </p:nvSpPr>
        <p:spPr/>
        <p:txBody>
          <a:bodyPr/>
          <a:lstStyle/>
          <a:p>
            <a:pPr>
              <a:defRPr/>
            </a:pPr>
            <a:fld id="{7DF51812-7814-434A-AC1D-E63B895C7CC9}" type="slidenum">
              <a:rPr lang="de-CH" smtClean="0"/>
              <a:pPr>
                <a:defRPr/>
              </a:pPr>
              <a:t>12</a:t>
            </a:fld>
            <a:endParaRPr lang="de-CH" dirty="0"/>
          </a:p>
        </p:txBody>
      </p:sp>
      <p:sp>
        <p:nvSpPr>
          <p:cNvPr id="4" name="Titel 3"/>
          <p:cNvSpPr>
            <a:spLocks noGrp="1"/>
          </p:cNvSpPr>
          <p:nvPr>
            <p:ph type="ctrTitle"/>
          </p:nvPr>
        </p:nvSpPr>
        <p:spPr/>
        <p:txBody>
          <a:bodyPr/>
          <a:lstStyle/>
          <a:p>
            <a:r>
              <a:rPr lang="de-CH" dirty="0" smtClean="0"/>
              <a:t>Merci!</a:t>
            </a:r>
            <a:endParaRPr lang="de-CH" dirty="0"/>
          </a:p>
        </p:txBody>
      </p:sp>
      <p:pic>
        <p:nvPicPr>
          <p:cNvPr id="7" name="Inhaltsplatzhalt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331640" y="3910794"/>
            <a:ext cx="947517" cy="958366"/>
          </a:xfrm>
          <a:prstGeom prst="rect">
            <a:avLst/>
          </a:prstGeom>
          <a:noFill/>
          <a:ln>
            <a:miter lim="800000"/>
            <a:headEnd/>
            <a:tailEnd/>
          </a:ln>
        </p:spPr>
      </p:pic>
    </p:spTree>
    <p:extLst>
      <p:ext uri="{BB962C8B-B14F-4D97-AF65-F5344CB8AC3E}">
        <p14:creationId xmlns:p14="http://schemas.microsoft.com/office/powerpoint/2010/main" val="101991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p:cNvSpPr>
            <a:spLocks noGrp="1"/>
          </p:cNvSpPr>
          <p:nvPr>
            <p:ph type="ctrTitle"/>
          </p:nvPr>
        </p:nvSpPr>
        <p:spPr>
          <a:xfrm>
            <a:off x="971600" y="644058"/>
            <a:ext cx="7929587" cy="1488798"/>
          </a:xfrm>
        </p:spPr>
        <p:txBody>
          <a:bodyPr/>
          <a:lstStyle/>
          <a:p>
            <a:r>
              <a:rPr lang="de-CH" sz="2800" dirty="0" smtClean="0"/>
              <a:t>Der Europäische Qualifikationsrahmen (EQR)</a:t>
            </a:r>
            <a:endParaRPr lang="de-CH" sz="2800" dirty="0"/>
          </a:p>
        </p:txBody>
      </p:sp>
      <p:sp>
        <p:nvSpPr>
          <p:cNvPr id="50" name="Foliennummernplatzhalter 49"/>
          <p:cNvSpPr>
            <a:spLocks noGrp="1"/>
          </p:cNvSpPr>
          <p:nvPr>
            <p:ph type="sldNum" sz="quarter" idx="13"/>
          </p:nvPr>
        </p:nvSpPr>
        <p:spPr/>
        <p:txBody>
          <a:bodyPr/>
          <a:lstStyle/>
          <a:p>
            <a:fld id="{671A4C9C-B0D7-4276-B214-56610F72CCCC}" type="slidenum">
              <a:rPr lang="de-CH" smtClean="0"/>
              <a:pPr/>
              <a:t>2</a:t>
            </a:fld>
            <a:endParaRPr lang="de-CH" dirty="0"/>
          </a:p>
        </p:txBody>
      </p:sp>
      <p:sp>
        <p:nvSpPr>
          <p:cNvPr id="46084" name="Foliennummernplatzhalter 11"/>
          <p:cNvSpPr txBox="1">
            <a:spLocks/>
          </p:cNvSpPr>
          <p:nvPr/>
        </p:nvSpPr>
        <p:spPr bwMode="auto">
          <a:xfrm>
            <a:off x="7019925" y="6337300"/>
            <a:ext cx="1905000" cy="457200"/>
          </a:xfrm>
          <a:prstGeom prst="rect">
            <a:avLst/>
          </a:prstGeom>
          <a:noFill/>
          <a:ln w="9525">
            <a:noFill/>
            <a:miter lim="800000"/>
            <a:headEnd/>
            <a:tailEnd/>
          </a:ln>
        </p:spPr>
        <p:txBody>
          <a:bodyPr/>
          <a:lstStyle/>
          <a:p>
            <a:pPr algn="r"/>
            <a:endParaRPr lang="de-CH" sz="1200" dirty="0"/>
          </a:p>
        </p:txBody>
      </p:sp>
      <p:grpSp>
        <p:nvGrpSpPr>
          <p:cNvPr id="6" name="Gruppieren 5"/>
          <p:cNvGrpSpPr/>
          <p:nvPr/>
        </p:nvGrpSpPr>
        <p:grpSpPr>
          <a:xfrm>
            <a:off x="188751" y="1772816"/>
            <a:ext cx="8751783" cy="4248472"/>
            <a:chOff x="170588" y="646841"/>
            <a:chExt cx="8751783" cy="4248472"/>
          </a:xfrm>
        </p:grpSpPr>
        <p:pic>
          <p:nvPicPr>
            <p:cNvPr id="7" name="Picture 2" descr="C:\Users\bbt-hoh\AppData\Local\Microsoft\Windows\Temporary Internet Files\Content.IE5\1BRX1PJ8\MC900310864[1].wmf"/>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968326" y="674603"/>
              <a:ext cx="1698500" cy="1387459"/>
            </a:xfrm>
            <a:prstGeom prst="rect">
              <a:avLst/>
            </a:prstGeom>
            <a:noFill/>
          </p:spPr>
        </p:pic>
        <p:pic>
          <p:nvPicPr>
            <p:cNvPr id="8" name="Picture 2" descr="C:\Users\bbt-hoh\AppData\Local\Microsoft\Windows\Temporary Internet Files\Content.IE5\1BRX1PJ8\MC900310864[1].wmf"/>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6668247" y="3507854"/>
              <a:ext cx="1698500" cy="1387459"/>
            </a:xfrm>
            <a:prstGeom prst="rect">
              <a:avLst/>
            </a:prstGeom>
            <a:noFill/>
          </p:spPr>
        </p:pic>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16" t="30600" r="13488" b="29189"/>
            <a:stretch/>
          </p:blipFill>
          <p:spPr bwMode="auto">
            <a:xfrm>
              <a:off x="6084168" y="2021182"/>
              <a:ext cx="2471155" cy="148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5" cstate="print">
              <a:duotone>
                <a:prstClr val="black"/>
                <a:schemeClr val="accent4">
                  <a:tint val="45000"/>
                  <a:satMod val="400000"/>
                </a:schemeClr>
              </a:duotone>
            </a:blip>
            <a:srcRect/>
            <a:stretch>
              <a:fillRect/>
            </a:stretch>
          </p:blipFill>
          <p:spPr bwMode="auto">
            <a:xfrm>
              <a:off x="3491880" y="2021182"/>
              <a:ext cx="2088232" cy="1494678"/>
            </a:xfrm>
            <a:prstGeom prst="rect">
              <a:avLst/>
            </a:prstGeom>
            <a:noFill/>
            <a:ln w="9525">
              <a:noFill/>
              <a:miter lim="800000"/>
              <a:headEnd/>
              <a:tailEnd/>
            </a:ln>
          </p:spPr>
        </p:pic>
        <p:pic>
          <p:nvPicPr>
            <p:cNvPr id="11" name="Picture 10" descr="C:\Users\bbt-hoh\AppData\Local\Microsoft\Windows\Temporary Internet Files\Content.IE5\HTYP5DOO\MP900362670[1].jpg"/>
            <p:cNvPicPr>
              <a:picLocks noChangeAspect="1" noChangeArrowheads="1"/>
            </p:cNvPicPr>
            <p:nvPr/>
          </p:nvPicPr>
          <p:blipFill>
            <a:blip r:embed="rId6" cstate="print"/>
            <a:srcRect/>
            <a:stretch>
              <a:fillRect/>
            </a:stretch>
          </p:blipFill>
          <p:spPr bwMode="auto">
            <a:xfrm>
              <a:off x="3995936" y="2392226"/>
              <a:ext cx="1137415" cy="752590"/>
            </a:xfrm>
            <a:prstGeom prst="rect">
              <a:avLst/>
            </a:prstGeom>
            <a:noFill/>
            <a:ln>
              <a:solidFill>
                <a:schemeClr val="bg1"/>
              </a:solidFill>
            </a:ln>
            <a:effectLst>
              <a:outerShdw blurRad="50800" dist="38100" dir="2700000" algn="tl" rotWithShape="0">
                <a:prstClr val="black">
                  <a:alpha val="40000"/>
                </a:prstClr>
              </a:outerShdw>
            </a:effectLst>
          </p:spPr>
        </p:pic>
        <p:grpSp>
          <p:nvGrpSpPr>
            <p:cNvPr id="12" name="Gruppieren 11"/>
            <p:cNvGrpSpPr/>
            <p:nvPr/>
          </p:nvGrpSpPr>
          <p:grpSpPr>
            <a:xfrm>
              <a:off x="539095" y="2021182"/>
              <a:ext cx="2592745" cy="2874131"/>
              <a:chOff x="539095" y="2021182"/>
              <a:chExt cx="2592745" cy="2874131"/>
            </a:xfrm>
          </p:grpSpPr>
          <p:grpSp>
            <p:nvGrpSpPr>
              <p:cNvPr id="26" name="Gruppieren 25"/>
              <p:cNvGrpSpPr/>
              <p:nvPr/>
            </p:nvGrpSpPr>
            <p:grpSpPr>
              <a:xfrm>
                <a:off x="539095" y="2021182"/>
                <a:ext cx="2471155" cy="1486672"/>
                <a:chOff x="539095" y="2021182"/>
                <a:chExt cx="2471155" cy="1486672"/>
              </a:xfrm>
            </p:grpSpPr>
            <p:pic>
              <p:nvPicPr>
                <p:cNvPr id="3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16" t="30600" r="13488" b="29189"/>
                <a:stretch/>
              </p:blipFill>
              <p:spPr bwMode="auto">
                <a:xfrm>
                  <a:off x="539095" y="2021182"/>
                  <a:ext cx="2471155" cy="148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descr="C:\Users\bbt-das\Desktop\Logo_NQR\Logo_NQR_d_CMY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00" y="2379038"/>
                  <a:ext cx="1044352" cy="10568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uppieren 26"/>
              <p:cNvGrpSpPr/>
              <p:nvPr/>
            </p:nvGrpSpPr>
            <p:grpSpPr>
              <a:xfrm>
                <a:off x="683568" y="3427879"/>
                <a:ext cx="2448272" cy="1467434"/>
                <a:chOff x="683568" y="3427879"/>
                <a:chExt cx="2448272" cy="1467434"/>
              </a:xfrm>
            </p:grpSpPr>
            <p:pic>
              <p:nvPicPr>
                <p:cNvPr id="28" name="Picture 5" descr="C:\Users\bbt-hoh\AppData\Local\Microsoft\Windows\Temporary Internet Files\Content.IE5\33PA5NXT\MC900287387[1].wmf"/>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1025488" y="3845762"/>
                  <a:ext cx="1584176" cy="1049551"/>
                </a:xfrm>
                <a:prstGeom prst="rect">
                  <a:avLst/>
                </a:prstGeom>
                <a:noFill/>
              </p:spPr>
            </p:pic>
            <p:grpSp>
              <p:nvGrpSpPr>
                <p:cNvPr id="29" name="Gruppieren 28"/>
                <p:cNvGrpSpPr/>
                <p:nvPr/>
              </p:nvGrpSpPr>
              <p:grpSpPr>
                <a:xfrm>
                  <a:off x="683568" y="3427879"/>
                  <a:ext cx="2448272" cy="1045696"/>
                  <a:chOff x="683568" y="3427879"/>
                  <a:chExt cx="2448272" cy="1045696"/>
                </a:xfrm>
              </p:grpSpPr>
              <p:sp>
                <p:nvSpPr>
                  <p:cNvPr id="30" name="Pfeil nach oben 29"/>
                  <p:cNvSpPr/>
                  <p:nvPr/>
                </p:nvSpPr>
                <p:spPr>
                  <a:xfrm>
                    <a:off x="1619824" y="3427879"/>
                    <a:ext cx="395504" cy="602626"/>
                  </a:xfrm>
                  <a:prstGeom prst="upArrow">
                    <a:avLst/>
                  </a:prstGeom>
                  <a:solidFill>
                    <a:srgbClr val="DA1F28"/>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Arial" panose="020B0604020202020204" pitchFamily="34" charset="0"/>
                      <a:cs typeface="Arial" panose="020B0604020202020204" pitchFamily="34" charset="0"/>
                    </a:endParaRPr>
                  </a:p>
                </p:txBody>
              </p:sp>
              <p:sp>
                <p:nvSpPr>
                  <p:cNvPr id="31" name="Textfeld 30"/>
                  <p:cNvSpPr txBox="1"/>
                  <p:nvPr/>
                </p:nvSpPr>
                <p:spPr>
                  <a:xfrm>
                    <a:off x="683568" y="4011910"/>
                    <a:ext cx="2448272" cy="461665"/>
                  </a:xfrm>
                  <a:prstGeom prst="rect">
                    <a:avLst/>
                  </a:prstGeom>
                  <a:noFill/>
                </p:spPr>
                <p:txBody>
                  <a:bodyPr wrap="square" rtlCol="0">
                    <a:spAutoFit/>
                  </a:bodyPr>
                  <a:lstStyle/>
                  <a:p>
                    <a:r>
                      <a:rPr lang="de-CH" sz="2400" b="1" dirty="0" smtClean="0">
                        <a:solidFill>
                          <a:srgbClr val="FF0000"/>
                        </a:solidFill>
                        <a:latin typeface="Arial" panose="020B0604020202020204" pitchFamily="34" charset="0"/>
                        <a:cs typeface="Arial" panose="020B0604020202020204" pitchFamily="34" charset="0"/>
                      </a:rPr>
                      <a:t>Abschluss CH</a:t>
                    </a:r>
                    <a:endParaRPr lang="de-CH" sz="2400" b="1" dirty="0">
                      <a:solidFill>
                        <a:srgbClr val="FF0000"/>
                      </a:solidFill>
                      <a:latin typeface="Arial" panose="020B0604020202020204" pitchFamily="34" charset="0"/>
                      <a:cs typeface="Arial" panose="020B0604020202020204" pitchFamily="34" charset="0"/>
                    </a:endParaRPr>
                  </a:p>
                </p:txBody>
              </p:sp>
            </p:grpSp>
          </p:grpSp>
        </p:grpSp>
        <p:sp>
          <p:nvSpPr>
            <p:cNvPr id="13" name="Pfeil nach oben 12"/>
            <p:cNvSpPr/>
            <p:nvPr/>
          </p:nvSpPr>
          <p:spPr>
            <a:xfrm rot="10800000">
              <a:off x="7121993" y="3409284"/>
              <a:ext cx="395504" cy="602626"/>
            </a:xfrm>
            <a:prstGeom prst="upArrow">
              <a:avLst/>
            </a:prstGeom>
            <a:solidFill>
              <a:srgbClr val="DA1F28"/>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Arial" panose="020B0604020202020204" pitchFamily="34" charset="0"/>
                <a:cs typeface="Arial" panose="020B0604020202020204" pitchFamily="34" charset="0"/>
              </a:endParaRPr>
            </a:p>
          </p:txBody>
        </p:sp>
        <p:sp>
          <p:nvSpPr>
            <p:cNvPr id="14" name="Pfeil nach oben 13"/>
            <p:cNvSpPr/>
            <p:nvPr/>
          </p:nvSpPr>
          <p:spPr>
            <a:xfrm rot="5400000">
              <a:off x="5683673" y="2977653"/>
              <a:ext cx="395504" cy="602626"/>
            </a:xfrm>
            <a:prstGeom prst="upArrow">
              <a:avLst/>
            </a:prstGeom>
            <a:solidFill>
              <a:srgbClr val="DA1F28"/>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Arial" panose="020B0604020202020204" pitchFamily="34" charset="0"/>
                <a:cs typeface="Arial" panose="020B0604020202020204" pitchFamily="34" charset="0"/>
              </a:endParaRPr>
            </a:p>
          </p:txBody>
        </p:sp>
        <p:sp>
          <p:nvSpPr>
            <p:cNvPr id="15" name="Pfeil nach oben 14"/>
            <p:cNvSpPr/>
            <p:nvPr/>
          </p:nvSpPr>
          <p:spPr>
            <a:xfrm rot="5400000">
              <a:off x="3136831" y="2977653"/>
              <a:ext cx="395504" cy="602626"/>
            </a:xfrm>
            <a:prstGeom prst="upArrow">
              <a:avLst/>
            </a:prstGeom>
            <a:solidFill>
              <a:srgbClr val="DA1F28"/>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Arial" panose="020B0604020202020204" pitchFamily="34" charset="0"/>
                <a:cs typeface="Arial" panose="020B0604020202020204" pitchFamily="34" charset="0"/>
              </a:endParaRPr>
            </a:p>
          </p:txBody>
        </p:sp>
        <p:sp>
          <p:nvSpPr>
            <p:cNvPr id="16" name="Textfeld 15"/>
            <p:cNvSpPr txBox="1"/>
            <p:nvPr/>
          </p:nvSpPr>
          <p:spPr>
            <a:xfrm>
              <a:off x="5718523" y="4030505"/>
              <a:ext cx="3203848" cy="461665"/>
            </a:xfrm>
            <a:prstGeom prst="rect">
              <a:avLst/>
            </a:prstGeom>
            <a:noFill/>
          </p:spPr>
          <p:txBody>
            <a:bodyPr wrap="square" rtlCol="0">
              <a:spAutoFit/>
            </a:bodyPr>
            <a:lstStyle/>
            <a:p>
              <a:r>
                <a:rPr lang="de-CH" sz="2400" b="1" dirty="0" smtClean="0">
                  <a:solidFill>
                    <a:srgbClr val="FF0000"/>
                  </a:solidFill>
                  <a:latin typeface="Arial" panose="020B0604020202020204" pitchFamily="34" charset="0"/>
                  <a:cs typeface="Arial" panose="020B0604020202020204" pitchFamily="34" charset="0"/>
                </a:rPr>
                <a:t>Arbeitgeber Ausland</a:t>
              </a:r>
              <a:endParaRPr lang="de-CH" sz="2400" b="1" dirty="0">
                <a:solidFill>
                  <a:srgbClr val="FF0000"/>
                </a:solidFill>
                <a:latin typeface="Arial" panose="020B0604020202020204" pitchFamily="34" charset="0"/>
                <a:cs typeface="Arial" panose="020B0604020202020204" pitchFamily="34" charset="0"/>
              </a:endParaRPr>
            </a:p>
          </p:txBody>
        </p:sp>
        <p:pic>
          <p:nvPicPr>
            <p:cNvPr id="17" name="Picture 5" descr="C:\Users\bbt-hoh\AppData\Local\Microsoft\Windows\Temporary Internet Files\Content.IE5\33PA5NXT\MC900287387[1].wmf"/>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6527657" y="646841"/>
              <a:ext cx="1584176" cy="1049551"/>
            </a:xfrm>
            <a:prstGeom prst="rect">
              <a:avLst/>
            </a:prstGeom>
            <a:noFill/>
          </p:spPr>
        </p:pic>
        <p:sp>
          <p:nvSpPr>
            <p:cNvPr id="18" name="Textfeld 17"/>
            <p:cNvSpPr txBox="1"/>
            <p:nvPr/>
          </p:nvSpPr>
          <p:spPr>
            <a:xfrm>
              <a:off x="170588" y="1363443"/>
              <a:ext cx="3293976" cy="461665"/>
            </a:xfrm>
            <a:prstGeom prst="rect">
              <a:avLst/>
            </a:prstGeom>
            <a:noFill/>
          </p:spPr>
          <p:txBody>
            <a:bodyPr wrap="square" rtlCol="0">
              <a:spAutoFit/>
            </a:bodyPr>
            <a:lstStyle/>
            <a:p>
              <a:r>
                <a:rPr lang="de-CH" sz="2400" b="1" dirty="0" smtClean="0">
                  <a:solidFill>
                    <a:schemeClr val="accent4">
                      <a:lumMod val="75000"/>
                    </a:schemeClr>
                  </a:solidFill>
                  <a:latin typeface="Arial" panose="020B0604020202020204" pitchFamily="34" charset="0"/>
                  <a:cs typeface="Arial" panose="020B0604020202020204" pitchFamily="34" charset="0"/>
                </a:rPr>
                <a:t>Arbeitgeber Schweiz</a:t>
              </a:r>
              <a:endParaRPr lang="de-CH" sz="2400" b="1" dirty="0">
                <a:solidFill>
                  <a:schemeClr val="accent4">
                    <a:lumMod val="75000"/>
                  </a:schemeClr>
                </a:solidFill>
                <a:latin typeface="Arial" panose="020B0604020202020204" pitchFamily="34" charset="0"/>
                <a:cs typeface="Arial" panose="020B0604020202020204" pitchFamily="34" charset="0"/>
              </a:endParaRPr>
            </a:p>
          </p:txBody>
        </p:sp>
        <p:sp>
          <p:nvSpPr>
            <p:cNvPr id="19" name="Textfeld 18"/>
            <p:cNvSpPr txBox="1"/>
            <p:nvPr/>
          </p:nvSpPr>
          <p:spPr>
            <a:xfrm>
              <a:off x="5779089" y="1308333"/>
              <a:ext cx="3082715" cy="461665"/>
            </a:xfrm>
            <a:prstGeom prst="rect">
              <a:avLst/>
            </a:prstGeom>
            <a:noFill/>
          </p:spPr>
          <p:txBody>
            <a:bodyPr wrap="square" rtlCol="0">
              <a:spAutoFit/>
            </a:bodyPr>
            <a:lstStyle/>
            <a:p>
              <a:r>
                <a:rPr lang="de-CH" sz="2400" b="1" dirty="0" smtClean="0">
                  <a:solidFill>
                    <a:schemeClr val="accent4">
                      <a:lumMod val="75000"/>
                    </a:schemeClr>
                  </a:solidFill>
                  <a:latin typeface="Arial" panose="020B0604020202020204" pitchFamily="34" charset="0"/>
                  <a:cs typeface="Arial" panose="020B0604020202020204" pitchFamily="34" charset="0"/>
                </a:rPr>
                <a:t>Abschluss Ausland</a:t>
              </a:r>
              <a:endParaRPr lang="de-CH" sz="2400" b="1" dirty="0">
                <a:solidFill>
                  <a:schemeClr val="accent4">
                    <a:lumMod val="75000"/>
                  </a:schemeClr>
                </a:solidFill>
                <a:latin typeface="Arial" panose="020B0604020202020204" pitchFamily="34" charset="0"/>
                <a:cs typeface="Arial" panose="020B0604020202020204" pitchFamily="34" charset="0"/>
              </a:endParaRPr>
            </a:p>
          </p:txBody>
        </p:sp>
        <p:sp>
          <p:nvSpPr>
            <p:cNvPr id="21" name="Pfeil nach oben 20"/>
            <p:cNvSpPr/>
            <p:nvPr/>
          </p:nvSpPr>
          <p:spPr>
            <a:xfrm>
              <a:off x="1619824" y="1825108"/>
              <a:ext cx="395504" cy="602626"/>
            </a:xfrm>
            <a:prstGeom prst="up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Arial" panose="020B0604020202020204" pitchFamily="34" charset="0"/>
                <a:cs typeface="Arial" panose="020B0604020202020204" pitchFamily="34" charset="0"/>
              </a:endParaRPr>
            </a:p>
          </p:txBody>
        </p:sp>
        <p:sp>
          <p:nvSpPr>
            <p:cNvPr id="22" name="Pfeil nach oben 21"/>
            <p:cNvSpPr/>
            <p:nvPr/>
          </p:nvSpPr>
          <p:spPr>
            <a:xfrm rot="16200000">
              <a:off x="2992815" y="2091626"/>
              <a:ext cx="395504" cy="602626"/>
            </a:xfrm>
            <a:prstGeom prst="up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Arial" panose="020B0604020202020204" pitchFamily="34" charset="0"/>
                <a:cs typeface="Arial" panose="020B0604020202020204" pitchFamily="34" charset="0"/>
              </a:endParaRPr>
            </a:p>
          </p:txBody>
        </p:sp>
        <p:sp>
          <p:nvSpPr>
            <p:cNvPr id="23" name="Pfeil nach oben 22"/>
            <p:cNvSpPr/>
            <p:nvPr/>
          </p:nvSpPr>
          <p:spPr>
            <a:xfrm rot="16200000">
              <a:off x="5576169" y="2090913"/>
              <a:ext cx="395504" cy="602626"/>
            </a:xfrm>
            <a:prstGeom prst="up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Arial" panose="020B0604020202020204" pitchFamily="34" charset="0"/>
                <a:cs typeface="Arial" panose="020B0604020202020204" pitchFamily="34" charset="0"/>
              </a:endParaRPr>
            </a:p>
          </p:txBody>
        </p:sp>
        <p:sp>
          <p:nvSpPr>
            <p:cNvPr id="24" name="Pfeil nach oben 23"/>
            <p:cNvSpPr/>
            <p:nvPr/>
          </p:nvSpPr>
          <p:spPr>
            <a:xfrm rot="10800000">
              <a:off x="7122695" y="1779662"/>
              <a:ext cx="395504" cy="602626"/>
            </a:xfrm>
            <a:prstGeom prst="up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Arial" panose="020B0604020202020204" pitchFamily="34" charset="0"/>
                <a:cs typeface="Arial" panose="020B0604020202020204" pitchFamily="34" charset="0"/>
              </a:endParaRPr>
            </a:p>
          </p:txBody>
        </p:sp>
        <p:sp>
          <p:nvSpPr>
            <p:cNvPr id="25" name="Textfeld 24"/>
            <p:cNvSpPr txBox="1"/>
            <p:nvPr/>
          </p:nvSpPr>
          <p:spPr>
            <a:xfrm>
              <a:off x="5916291" y="2392225"/>
              <a:ext cx="2808312" cy="1015663"/>
            </a:xfrm>
            <a:prstGeom prst="rect">
              <a:avLst/>
            </a:prstGeom>
            <a:noFill/>
          </p:spPr>
          <p:txBody>
            <a:bodyPr wrap="square" rtlCol="0">
              <a:spAutoFit/>
            </a:bodyPr>
            <a:lstStyle/>
            <a:p>
              <a:pPr algn="ctr"/>
              <a:r>
                <a:rPr lang="de-CH" sz="2800" b="1" dirty="0" smtClean="0">
                  <a:latin typeface="Arial" panose="020B0604020202020204" pitchFamily="34" charset="0"/>
                  <a:cs typeface="Arial" panose="020B0604020202020204" pitchFamily="34" charset="0"/>
                </a:rPr>
                <a:t>Ausländischer NQR</a:t>
              </a:r>
              <a:r>
                <a:rPr lang="de-CH" sz="3200" b="1" dirty="0" smtClean="0">
                  <a:latin typeface="Arial" panose="020B0604020202020204" pitchFamily="34" charset="0"/>
                  <a:cs typeface="Arial" panose="020B0604020202020204" pitchFamily="34" charset="0"/>
                </a:rPr>
                <a:t> </a:t>
              </a:r>
              <a:endParaRPr lang="de-CH" sz="32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2172696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de-CH" sz="2800" dirty="0" smtClean="0"/>
              <a:t>Der NQR Berufsbildung</a:t>
            </a:r>
            <a:endParaRPr lang="fr-CH" sz="2800" dirty="0"/>
          </a:p>
        </p:txBody>
      </p:sp>
      <p:sp>
        <p:nvSpPr>
          <p:cNvPr id="3" name="Espace réservé du contenu 2"/>
          <p:cNvSpPr>
            <a:spLocks noGrp="1"/>
          </p:cNvSpPr>
          <p:nvPr>
            <p:ph sz="quarter" idx="12"/>
          </p:nvPr>
        </p:nvSpPr>
        <p:spPr>
          <a:xfrm>
            <a:off x="1187624" y="1196752"/>
            <a:ext cx="7956376" cy="2389407"/>
          </a:xfrm>
        </p:spPr>
        <p:txBody>
          <a:bodyPr/>
          <a:lstStyle/>
          <a:p>
            <a:pPr marL="0" indent="0"/>
            <a:r>
              <a:rPr lang="de-CH" b="1" dirty="0" smtClean="0"/>
              <a:t>Ziele und Nutzen:</a:t>
            </a:r>
          </a:p>
          <a:p>
            <a:pPr marL="180000" indent="-180000">
              <a:lnSpc>
                <a:spcPct val="100000"/>
              </a:lnSpc>
              <a:spcBef>
                <a:spcPts val="0"/>
              </a:spcBef>
              <a:spcAft>
                <a:spcPts val="600"/>
              </a:spcAft>
              <a:buFont typeface="Arial" panose="020B0604020202020204" pitchFamily="34" charset="0"/>
              <a:buChar char="•"/>
            </a:pPr>
            <a:r>
              <a:rPr lang="de-CH" sz="2000" dirty="0"/>
              <a:t>Förderung des </a:t>
            </a:r>
            <a:r>
              <a:rPr lang="de-CH" sz="2000" b="1" dirty="0"/>
              <a:t>gesellschaftlichen Ansehens, der Attraktivität und der Wertschätzung der Berufsbildung</a:t>
            </a:r>
          </a:p>
          <a:p>
            <a:pPr marL="180000" indent="-180000">
              <a:lnSpc>
                <a:spcPct val="100000"/>
              </a:lnSpc>
              <a:spcBef>
                <a:spcPts val="0"/>
              </a:spcBef>
              <a:spcAft>
                <a:spcPts val="600"/>
              </a:spcAft>
              <a:buFont typeface="Arial" panose="020B0604020202020204" pitchFamily="34" charset="0"/>
              <a:buChar char="•"/>
            </a:pPr>
            <a:r>
              <a:rPr lang="de-CH" sz="2000" dirty="0" smtClean="0"/>
              <a:t>Stärkung </a:t>
            </a:r>
            <a:r>
              <a:rPr lang="de-CH" sz="2000" dirty="0"/>
              <a:t>des </a:t>
            </a:r>
            <a:r>
              <a:rPr lang="de-CH" sz="2000" b="1" dirty="0"/>
              <a:t>internationalen Ansehens </a:t>
            </a:r>
            <a:r>
              <a:rPr lang="de-CH" sz="2000" dirty="0"/>
              <a:t>der Berufsbildung</a:t>
            </a:r>
          </a:p>
          <a:p>
            <a:pPr marL="180000" indent="-180000">
              <a:lnSpc>
                <a:spcPct val="100000"/>
              </a:lnSpc>
              <a:spcBef>
                <a:spcPts val="0"/>
              </a:spcBef>
              <a:spcAft>
                <a:spcPts val="600"/>
              </a:spcAft>
              <a:buFont typeface="Arial" panose="020B0604020202020204" pitchFamily="34" charset="0"/>
              <a:buChar char="•"/>
            </a:pPr>
            <a:r>
              <a:rPr lang="de-CH" sz="2000" dirty="0"/>
              <a:t>Verbesserung der </a:t>
            </a:r>
            <a:r>
              <a:rPr lang="de-CH" sz="2000" b="1" dirty="0"/>
              <a:t>Chancen von Schweizer Fach- und Führungskräften auf dem internationalen Arbeitsmarkt</a:t>
            </a:r>
          </a:p>
          <a:p>
            <a:pPr marL="180000" indent="-180000">
              <a:lnSpc>
                <a:spcPct val="100000"/>
              </a:lnSpc>
              <a:spcBef>
                <a:spcPts val="0"/>
              </a:spcBef>
              <a:spcAft>
                <a:spcPts val="600"/>
              </a:spcAft>
              <a:buFont typeface="Arial" panose="020B0604020202020204" pitchFamily="34" charset="0"/>
              <a:buChar char="•"/>
            </a:pPr>
            <a:r>
              <a:rPr lang="de-CH" sz="2000" dirty="0"/>
              <a:t>Erhöhung der </a:t>
            </a:r>
            <a:r>
              <a:rPr lang="de-CH" sz="2000" b="1" dirty="0"/>
              <a:t>Mobilität</a:t>
            </a:r>
            <a:r>
              <a:rPr lang="de-CH" sz="2000" dirty="0"/>
              <a:t> von Arbeitnehmern</a:t>
            </a:r>
          </a:p>
          <a:p>
            <a:pPr marL="1200150" lvl="3" indent="-342900">
              <a:buFont typeface="Symbol" panose="05050102010706020507" pitchFamily="18" charset="2"/>
              <a:buChar char="-"/>
            </a:pPr>
            <a:endParaRPr lang="de-CH" dirty="0" smtClean="0"/>
          </a:p>
          <a:p>
            <a:pPr marL="342900" lvl="2" indent="-342900">
              <a:lnSpc>
                <a:spcPts val="2600"/>
              </a:lnSpc>
              <a:buFont typeface="Arial" panose="020B0604020202020204" pitchFamily="34" charset="0"/>
              <a:buChar char="•"/>
            </a:pPr>
            <a:endParaRPr lang="de-CH" dirty="0"/>
          </a:p>
          <a:p>
            <a:endParaRPr lang="fr-CH" dirty="0"/>
          </a:p>
        </p:txBody>
      </p:sp>
      <p:sp>
        <p:nvSpPr>
          <p:cNvPr id="4" name="Espace réservé du numéro de diapositive 3"/>
          <p:cNvSpPr>
            <a:spLocks noGrp="1"/>
          </p:cNvSpPr>
          <p:nvPr>
            <p:ph type="sldNum" sz="quarter" idx="13"/>
          </p:nvPr>
        </p:nvSpPr>
        <p:spPr/>
        <p:txBody>
          <a:bodyPr/>
          <a:lstStyle/>
          <a:p>
            <a:pPr>
              <a:defRPr/>
            </a:pPr>
            <a:fld id="{DBE2A496-4B5D-485F-BE34-FC891CEAD7EF}" type="slidenum">
              <a:rPr lang="de-CH" smtClean="0"/>
              <a:pPr>
                <a:defRPr/>
              </a:pPr>
              <a:t>3</a:t>
            </a:fld>
            <a:endParaRPr lang="de-CH" dirty="0"/>
          </a:p>
        </p:txBody>
      </p:sp>
      <p:graphicFrame>
        <p:nvGraphicFramePr>
          <p:cNvPr id="5" name="Tabelle 4"/>
          <p:cNvGraphicFramePr>
            <a:graphicFrameLocks noGrp="1"/>
          </p:cNvGraphicFramePr>
          <p:nvPr>
            <p:extLst>
              <p:ext uri="{D42A27DB-BD31-4B8C-83A1-F6EECF244321}">
                <p14:modId xmlns:p14="http://schemas.microsoft.com/office/powerpoint/2010/main" val="2825940045"/>
              </p:ext>
            </p:extLst>
          </p:nvPr>
        </p:nvGraphicFramePr>
        <p:xfrm>
          <a:off x="5220072" y="4077072"/>
          <a:ext cx="3672407" cy="2058746"/>
        </p:xfrm>
        <a:graphic>
          <a:graphicData uri="http://schemas.openxmlformats.org/drawingml/2006/table">
            <a:tbl>
              <a:tblPr>
                <a:tableStyleId>{5C22544A-7EE6-4342-B048-85BDC9FD1C3A}</a:tableStyleId>
              </a:tblPr>
              <a:tblGrid>
                <a:gridCol w="364028"/>
                <a:gridCol w="1102793"/>
                <a:gridCol w="1102793"/>
                <a:gridCol w="1102793"/>
              </a:tblGrid>
              <a:tr h="201622">
                <a:tc gridSpan="4">
                  <a:txBody>
                    <a:bodyPr/>
                    <a:lstStyle/>
                    <a:p>
                      <a:pPr algn="ctr" fontAlgn="b"/>
                      <a:r>
                        <a:rPr lang="de-CH" sz="1400" b="1" u="none" strike="noStrike" dirty="0" smtClean="0">
                          <a:effectLst/>
                        </a:rPr>
                        <a:t>NQR</a:t>
                      </a:r>
                      <a:r>
                        <a:rPr lang="de-CH" sz="1400" b="1" u="none" strike="noStrike" baseline="0" dirty="0" smtClean="0">
                          <a:effectLst/>
                        </a:rPr>
                        <a:t> Berufsbildung</a:t>
                      </a:r>
                      <a:endParaRPr lang="de-CH" sz="1400" b="1" i="0" u="none" strike="noStrike" dirty="0">
                        <a:solidFill>
                          <a:srgbClr val="000000"/>
                        </a:solidFill>
                        <a:effectLst/>
                        <a:latin typeface="Arial"/>
                      </a:endParaRPr>
                    </a:p>
                  </a:txBody>
                  <a:tcPr marL="9525" marR="9525" marT="9525" marB="0" anchor="ctr">
                    <a:solidFill>
                      <a:schemeClr val="accent4">
                        <a:lumMod val="60000"/>
                        <a:lumOff val="40000"/>
                      </a:schemeClr>
                    </a:solidFill>
                  </a:tcPr>
                </a:tc>
                <a:tc hMerge="1">
                  <a:txBody>
                    <a:bodyPr/>
                    <a:lstStyle/>
                    <a:p>
                      <a:endParaRPr lang="de-CH"/>
                    </a:p>
                  </a:txBody>
                  <a:tcPr/>
                </a:tc>
                <a:tc hMerge="1">
                  <a:txBody>
                    <a:bodyPr/>
                    <a:lstStyle/>
                    <a:p>
                      <a:endParaRPr lang="de-CH"/>
                    </a:p>
                  </a:txBody>
                  <a:tcPr/>
                </a:tc>
                <a:tc hMerge="1">
                  <a:txBody>
                    <a:bodyPr/>
                    <a:lstStyle/>
                    <a:p>
                      <a:endParaRPr lang="de-CH"/>
                    </a:p>
                  </a:txBody>
                  <a:tcPr/>
                </a:tc>
              </a:tr>
              <a:tr h="201622">
                <a:tc>
                  <a:txBody>
                    <a:bodyPr/>
                    <a:lstStyle/>
                    <a:p>
                      <a:pPr algn="l" fontAlgn="b"/>
                      <a:r>
                        <a:rPr lang="de-CH" sz="1000" u="none" strike="noStrike" dirty="0">
                          <a:effectLst/>
                        </a:rPr>
                        <a:t> </a:t>
                      </a:r>
                      <a:endParaRPr lang="de-CH" sz="1000" b="0" i="0" u="none" strike="noStrike" dirty="0">
                        <a:solidFill>
                          <a:srgbClr val="000000"/>
                        </a:solidFill>
                        <a:effectLst/>
                        <a:latin typeface="Arial"/>
                      </a:endParaRPr>
                    </a:p>
                  </a:txBody>
                  <a:tcPr marL="9525" marR="9525" marT="9525" marB="0" anchor="ctr">
                    <a:solidFill>
                      <a:schemeClr val="accent4">
                        <a:lumMod val="60000"/>
                        <a:lumOff val="40000"/>
                      </a:schemeClr>
                    </a:solidFill>
                  </a:tcPr>
                </a:tc>
                <a:tc>
                  <a:txBody>
                    <a:bodyPr/>
                    <a:lstStyle/>
                    <a:p>
                      <a:pPr algn="ctr" fontAlgn="b"/>
                      <a:r>
                        <a:rPr lang="de-CH" sz="1400" b="1" u="none" strike="noStrike" dirty="0">
                          <a:effectLst/>
                        </a:rPr>
                        <a:t>Kenntnisse</a:t>
                      </a:r>
                      <a:endParaRPr lang="de-CH" sz="1400" b="1" i="0" u="none" strike="noStrike" dirty="0">
                        <a:solidFill>
                          <a:srgbClr val="000000"/>
                        </a:solidFill>
                        <a:effectLst/>
                        <a:latin typeface="Arial"/>
                      </a:endParaRPr>
                    </a:p>
                  </a:txBody>
                  <a:tcPr marL="9525" marR="9525" marT="9525" marB="0" anchor="ctr">
                    <a:solidFill>
                      <a:schemeClr val="accent4">
                        <a:lumMod val="60000"/>
                        <a:lumOff val="40000"/>
                      </a:schemeClr>
                    </a:solidFill>
                  </a:tcPr>
                </a:tc>
                <a:tc>
                  <a:txBody>
                    <a:bodyPr/>
                    <a:lstStyle/>
                    <a:p>
                      <a:pPr algn="ctr" fontAlgn="b"/>
                      <a:r>
                        <a:rPr lang="de-CH" sz="1400" b="1" u="none" strike="noStrike">
                          <a:effectLst/>
                        </a:rPr>
                        <a:t>Fertigkeiten</a:t>
                      </a:r>
                      <a:endParaRPr lang="de-CH" sz="1400" b="1" i="0" u="none" strike="noStrike">
                        <a:solidFill>
                          <a:srgbClr val="000000"/>
                        </a:solidFill>
                        <a:effectLst/>
                        <a:latin typeface="Arial"/>
                      </a:endParaRPr>
                    </a:p>
                  </a:txBody>
                  <a:tcPr marL="9525" marR="9525" marT="9525" marB="0" anchor="ctr">
                    <a:solidFill>
                      <a:schemeClr val="accent4">
                        <a:lumMod val="60000"/>
                        <a:lumOff val="40000"/>
                      </a:schemeClr>
                    </a:solidFill>
                  </a:tcPr>
                </a:tc>
                <a:tc>
                  <a:txBody>
                    <a:bodyPr/>
                    <a:lstStyle/>
                    <a:p>
                      <a:pPr algn="ctr" fontAlgn="b"/>
                      <a:r>
                        <a:rPr lang="de-CH" sz="1400" b="1" u="none" strike="noStrike" dirty="0">
                          <a:effectLst/>
                        </a:rPr>
                        <a:t>Kompetenzen</a:t>
                      </a:r>
                      <a:endParaRPr lang="de-CH" sz="1400" b="1" i="0" u="none" strike="noStrike" dirty="0">
                        <a:solidFill>
                          <a:srgbClr val="000000"/>
                        </a:solidFill>
                        <a:effectLst/>
                        <a:latin typeface="Arial"/>
                      </a:endParaRPr>
                    </a:p>
                  </a:txBody>
                  <a:tcPr marL="9525" marR="9525" marT="9525" marB="0" anchor="ctr">
                    <a:solidFill>
                      <a:schemeClr val="accent4">
                        <a:lumMod val="60000"/>
                        <a:lumOff val="40000"/>
                      </a:schemeClr>
                    </a:solidFill>
                  </a:tcPr>
                </a:tc>
              </a:tr>
              <a:tr h="201622">
                <a:tc>
                  <a:txBody>
                    <a:bodyPr/>
                    <a:lstStyle/>
                    <a:p>
                      <a:pPr algn="ctr" fontAlgn="b"/>
                      <a:r>
                        <a:rPr lang="de-CH" sz="1000" b="1" u="none" strike="noStrike" dirty="0">
                          <a:effectLst/>
                        </a:rPr>
                        <a:t>8</a:t>
                      </a:r>
                      <a:endParaRPr lang="de-CH" sz="1000" b="1" i="0" u="none" strike="noStrike" dirty="0">
                        <a:solidFill>
                          <a:srgbClr val="000000"/>
                        </a:solidFill>
                        <a:effectLst/>
                        <a:latin typeface="Arial"/>
                      </a:endParaRPr>
                    </a:p>
                  </a:txBody>
                  <a:tcPr marL="9525" marR="9525" marT="9525" marB="0" anchor="ctr">
                    <a:solidFill>
                      <a:schemeClr val="accent4">
                        <a:lumMod val="60000"/>
                        <a:lumOff val="40000"/>
                      </a:schemeClr>
                    </a:solidFill>
                  </a:tcPr>
                </a:tc>
                <a:tc>
                  <a:txBody>
                    <a:bodyPr/>
                    <a:lstStyle/>
                    <a:p>
                      <a:pPr algn="ctr" fontAlgn="b"/>
                      <a:r>
                        <a:rPr lang="de-CH" sz="1000" u="none" strike="noStrike" dirty="0">
                          <a:effectLst/>
                        </a:rPr>
                        <a:t>Beschreibungen</a:t>
                      </a:r>
                      <a:endParaRPr lang="de-CH" sz="1000" b="0" i="0" u="none" strike="noStrike" dirty="0">
                        <a:solidFill>
                          <a:srgbClr val="000000"/>
                        </a:solidFill>
                        <a:effectLst/>
                        <a:latin typeface="Arial"/>
                      </a:endParaRPr>
                    </a:p>
                  </a:txBody>
                  <a:tcPr marL="9525" marR="9525" marT="9525" marB="0" anchor="ctr"/>
                </a:tc>
                <a:tc>
                  <a:txBody>
                    <a:bodyPr/>
                    <a:lstStyle/>
                    <a:p>
                      <a:pPr algn="ctr" fontAlgn="b"/>
                      <a:r>
                        <a:rPr lang="de-CH" sz="1000" u="none" strike="noStrike" dirty="0">
                          <a:effectLst/>
                        </a:rPr>
                        <a:t>Beschreibungen</a:t>
                      </a:r>
                      <a:endParaRPr lang="de-CH" sz="1000" b="0" i="0" u="none" strike="noStrike" dirty="0">
                        <a:solidFill>
                          <a:srgbClr val="000000"/>
                        </a:solidFill>
                        <a:effectLst/>
                        <a:latin typeface="Arial"/>
                      </a:endParaRPr>
                    </a:p>
                  </a:txBody>
                  <a:tcPr marL="9525" marR="9525" marT="9525" marB="0" anchor="ctr"/>
                </a:tc>
                <a:tc>
                  <a:txBody>
                    <a:bodyPr/>
                    <a:lstStyle/>
                    <a:p>
                      <a:pPr algn="ctr" fontAlgn="b"/>
                      <a:r>
                        <a:rPr lang="de-CH" sz="1000" u="none" strike="noStrike" dirty="0">
                          <a:effectLst/>
                        </a:rPr>
                        <a:t>Beschreibungen</a:t>
                      </a:r>
                      <a:endParaRPr lang="de-CH" sz="1000" b="0" i="0" u="none" strike="noStrike" dirty="0">
                        <a:solidFill>
                          <a:srgbClr val="000000"/>
                        </a:solidFill>
                        <a:effectLst/>
                        <a:latin typeface="Arial"/>
                      </a:endParaRPr>
                    </a:p>
                  </a:txBody>
                  <a:tcPr marL="9525" marR="9525" marT="9525" marB="0" anchor="ctr"/>
                </a:tc>
              </a:tr>
              <a:tr h="201622">
                <a:tc>
                  <a:txBody>
                    <a:bodyPr/>
                    <a:lstStyle/>
                    <a:p>
                      <a:pPr algn="ctr" fontAlgn="b"/>
                      <a:r>
                        <a:rPr lang="de-CH" sz="1000" b="1" u="none" strike="noStrike" dirty="0">
                          <a:effectLst/>
                        </a:rPr>
                        <a:t>7</a:t>
                      </a:r>
                      <a:endParaRPr lang="de-CH" sz="1000" b="1" i="0" u="none" strike="noStrike" dirty="0">
                        <a:solidFill>
                          <a:srgbClr val="000000"/>
                        </a:solidFill>
                        <a:effectLst/>
                        <a:latin typeface="Arial"/>
                      </a:endParaRPr>
                    </a:p>
                  </a:txBody>
                  <a:tcPr marL="9525" marR="9525" marT="9525" marB="0" anchor="ctr">
                    <a:solidFill>
                      <a:schemeClr val="accent4">
                        <a:lumMod val="60000"/>
                        <a:lumOff val="40000"/>
                      </a:schemeClr>
                    </a:solidFill>
                  </a:tcPr>
                </a:tc>
                <a:tc>
                  <a:txBody>
                    <a:bodyPr/>
                    <a:lstStyle/>
                    <a:p>
                      <a:pPr algn="ctr" fontAlgn="b"/>
                      <a:r>
                        <a:rPr lang="de-CH" sz="1000" u="none" strike="noStrike" dirty="0">
                          <a:effectLst/>
                        </a:rPr>
                        <a:t>Beschreibungen</a:t>
                      </a:r>
                      <a:endParaRPr lang="de-CH" sz="1000" b="0" i="0" u="none" strike="noStrike" dirty="0">
                        <a:solidFill>
                          <a:srgbClr val="000000"/>
                        </a:solidFill>
                        <a:effectLst/>
                        <a:latin typeface="Arial"/>
                      </a:endParaRPr>
                    </a:p>
                  </a:txBody>
                  <a:tcPr marL="9525" marR="9525" marT="9525" marB="0" anchor="ctr"/>
                </a:tc>
                <a:tc>
                  <a:txBody>
                    <a:bodyPr/>
                    <a:lstStyle/>
                    <a:p>
                      <a:pPr algn="ctr" fontAlgn="b"/>
                      <a:r>
                        <a:rPr lang="de-CH" sz="1000" u="none" strike="noStrike" dirty="0">
                          <a:effectLst/>
                        </a:rPr>
                        <a:t>Beschreibungen</a:t>
                      </a:r>
                      <a:endParaRPr lang="de-CH" sz="1000" b="0" i="0" u="none" strike="noStrike" dirty="0">
                        <a:solidFill>
                          <a:srgbClr val="000000"/>
                        </a:solidFill>
                        <a:effectLst/>
                        <a:latin typeface="Arial"/>
                      </a:endParaRPr>
                    </a:p>
                  </a:txBody>
                  <a:tcPr marL="9525" marR="9525" marT="9525" marB="0" anchor="ctr"/>
                </a:tc>
                <a:tc>
                  <a:txBody>
                    <a:bodyPr/>
                    <a:lstStyle/>
                    <a:p>
                      <a:pPr algn="ctr" fontAlgn="b"/>
                      <a:r>
                        <a:rPr lang="de-CH" sz="1000" u="none" strike="noStrike" dirty="0">
                          <a:effectLst/>
                        </a:rPr>
                        <a:t>Beschreibungen</a:t>
                      </a:r>
                      <a:endParaRPr lang="de-CH" sz="1000" b="0" i="0" u="none" strike="noStrike" dirty="0">
                        <a:solidFill>
                          <a:srgbClr val="000000"/>
                        </a:solidFill>
                        <a:effectLst/>
                        <a:latin typeface="Arial"/>
                      </a:endParaRPr>
                    </a:p>
                  </a:txBody>
                  <a:tcPr marL="9525" marR="9525" marT="9525" marB="0" anchor="ctr"/>
                </a:tc>
              </a:tr>
              <a:tr h="201622">
                <a:tc>
                  <a:txBody>
                    <a:bodyPr/>
                    <a:lstStyle/>
                    <a:p>
                      <a:pPr algn="ctr" fontAlgn="b"/>
                      <a:r>
                        <a:rPr lang="de-CH" sz="1000" b="1" u="none" strike="noStrike" dirty="0">
                          <a:effectLst/>
                        </a:rPr>
                        <a:t>6</a:t>
                      </a:r>
                      <a:endParaRPr lang="de-CH" sz="1000" b="1" i="0" u="none" strike="noStrike" dirty="0">
                        <a:solidFill>
                          <a:srgbClr val="000000"/>
                        </a:solidFill>
                        <a:effectLst/>
                        <a:latin typeface="Arial"/>
                      </a:endParaRPr>
                    </a:p>
                  </a:txBody>
                  <a:tcPr marL="9525" marR="9525" marT="9525" marB="0" anchor="ctr">
                    <a:solidFill>
                      <a:schemeClr val="accent4">
                        <a:lumMod val="60000"/>
                        <a:lumOff val="40000"/>
                      </a:schemeClr>
                    </a:solidFill>
                  </a:tcPr>
                </a:tc>
                <a:tc>
                  <a:txBody>
                    <a:bodyPr/>
                    <a:lstStyle/>
                    <a:p>
                      <a:pPr algn="ctr" fontAlgn="b"/>
                      <a:r>
                        <a:rPr lang="de-CH" sz="1000" u="none" strike="noStrike">
                          <a:effectLst/>
                        </a:rPr>
                        <a:t>Beschreibungen</a:t>
                      </a:r>
                      <a:endParaRPr lang="de-CH" sz="1000" b="0" i="0" u="none" strike="noStrike">
                        <a:solidFill>
                          <a:srgbClr val="000000"/>
                        </a:solidFill>
                        <a:effectLst/>
                        <a:latin typeface="Arial"/>
                      </a:endParaRPr>
                    </a:p>
                  </a:txBody>
                  <a:tcPr marL="9525" marR="9525" marT="9525" marB="0" anchor="ctr"/>
                </a:tc>
                <a:tc>
                  <a:txBody>
                    <a:bodyPr/>
                    <a:lstStyle/>
                    <a:p>
                      <a:pPr algn="ctr" fontAlgn="b"/>
                      <a:r>
                        <a:rPr lang="de-CH" sz="1000" u="none" strike="noStrike" dirty="0">
                          <a:effectLst/>
                        </a:rPr>
                        <a:t>Beschreibungen</a:t>
                      </a:r>
                      <a:endParaRPr lang="de-CH" sz="1000" b="0" i="0" u="none" strike="noStrike" dirty="0">
                        <a:solidFill>
                          <a:srgbClr val="000000"/>
                        </a:solidFill>
                        <a:effectLst/>
                        <a:latin typeface="Arial"/>
                      </a:endParaRPr>
                    </a:p>
                  </a:txBody>
                  <a:tcPr marL="9525" marR="9525" marT="9525" marB="0" anchor="ctr"/>
                </a:tc>
                <a:tc>
                  <a:txBody>
                    <a:bodyPr/>
                    <a:lstStyle/>
                    <a:p>
                      <a:pPr algn="ctr" fontAlgn="b"/>
                      <a:r>
                        <a:rPr lang="de-CH" sz="1000" u="none" strike="noStrike" dirty="0">
                          <a:effectLst/>
                        </a:rPr>
                        <a:t>Beschreibungen</a:t>
                      </a:r>
                      <a:endParaRPr lang="de-CH" sz="1000" b="0" i="0" u="none" strike="noStrike" dirty="0">
                        <a:solidFill>
                          <a:srgbClr val="000000"/>
                        </a:solidFill>
                        <a:effectLst/>
                        <a:latin typeface="Arial"/>
                      </a:endParaRPr>
                    </a:p>
                  </a:txBody>
                  <a:tcPr marL="9525" marR="9525" marT="9525" marB="0" anchor="ctr"/>
                </a:tc>
              </a:tr>
              <a:tr h="201622">
                <a:tc>
                  <a:txBody>
                    <a:bodyPr/>
                    <a:lstStyle/>
                    <a:p>
                      <a:pPr algn="ctr" fontAlgn="b"/>
                      <a:r>
                        <a:rPr lang="de-CH" sz="1000" b="1" u="none" strike="noStrike" dirty="0">
                          <a:effectLst/>
                        </a:rPr>
                        <a:t>5</a:t>
                      </a:r>
                      <a:endParaRPr lang="de-CH" sz="1000" b="1" i="0" u="none" strike="noStrike" dirty="0">
                        <a:solidFill>
                          <a:srgbClr val="000000"/>
                        </a:solidFill>
                        <a:effectLst/>
                        <a:latin typeface="Arial"/>
                      </a:endParaRPr>
                    </a:p>
                  </a:txBody>
                  <a:tcPr marL="9525" marR="9525" marT="9525" marB="0" anchor="ctr">
                    <a:solidFill>
                      <a:schemeClr val="accent4">
                        <a:lumMod val="60000"/>
                        <a:lumOff val="40000"/>
                      </a:schemeClr>
                    </a:solidFill>
                  </a:tcPr>
                </a:tc>
                <a:tc>
                  <a:txBody>
                    <a:bodyPr/>
                    <a:lstStyle/>
                    <a:p>
                      <a:pPr algn="ctr" fontAlgn="b"/>
                      <a:r>
                        <a:rPr lang="de-CH" sz="1000" u="none" strike="noStrike">
                          <a:effectLst/>
                        </a:rPr>
                        <a:t>Beschreibungen</a:t>
                      </a:r>
                      <a:endParaRPr lang="de-CH" sz="1000" b="0" i="0" u="none" strike="noStrike">
                        <a:solidFill>
                          <a:srgbClr val="000000"/>
                        </a:solidFill>
                        <a:effectLst/>
                        <a:latin typeface="Arial"/>
                      </a:endParaRPr>
                    </a:p>
                  </a:txBody>
                  <a:tcPr marL="9525" marR="9525" marT="9525" marB="0" anchor="ctr"/>
                </a:tc>
                <a:tc>
                  <a:txBody>
                    <a:bodyPr/>
                    <a:lstStyle/>
                    <a:p>
                      <a:pPr algn="ctr" fontAlgn="b"/>
                      <a:r>
                        <a:rPr lang="de-CH" sz="1000" u="none" strike="noStrike" dirty="0">
                          <a:effectLst/>
                        </a:rPr>
                        <a:t>Beschreibungen</a:t>
                      </a:r>
                      <a:endParaRPr lang="de-CH" sz="1000" b="0" i="0" u="none" strike="noStrike" dirty="0">
                        <a:solidFill>
                          <a:srgbClr val="000000"/>
                        </a:solidFill>
                        <a:effectLst/>
                        <a:latin typeface="Arial"/>
                      </a:endParaRPr>
                    </a:p>
                  </a:txBody>
                  <a:tcPr marL="9525" marR="9525" marT="9525" marB="0" anchor="ctr"/>
                </a:tc>
                <a:tc>
                  <a:txBody>
                    <a:bodyPr/>
                    <a:lstStyle/>
                    <a:p>
                      <a:pPr algn="ctr" fontAlgn="b"/>
                      <a:r>
                        <a:rPr lang="de-CH" sz="1000" u="none" strike="noStrike" dirty="0">
                          <a:effectLst/>
                        </a:rPr>
                        <a:t>Beschreibungen</a:t>
                      </a:r>
                      <a:endParaRPr lang="de-CH" sz="1000" b="0" i="0" u="none" strike="noStrike" dirty="0">
                        <a:solidFill>
                          <a:srgbClr val="000000"/>
                        </a:solidFill>
                        <a:effectLst/>
                        <a:latin typeface="Arial"/>
                      </a:endParaRPr>
                    </a:p>
                  </a:txBody>
                  <a:tcPr marL="9525" marR="9525" marT="9525" marB="0" anchor="ctr"/>
                </a:tc>
              </a:tr>
              <a:tr h="201622">
                <a:tc>
                  <a:txBody>
                    <a:bodyPr/>
                    <a:lstStyle/>
                    <a:p>
                      <a:pPr algn="ctr" fontAlgn="b"/>
                      <a:r>
                        <a:rPr lang="de-CH" sz="1000" b="1" u="none" strike="noStrike" dirty="0">
                          <a:effectLst/>
                        </a:rPr>
                        <a:t>4</a:t>
                      </a:r>
                      <a:endParaRPr lang="de-CH" sz="1000" b="1" i="0" u="none" strike="noStrike" dirty="0">
                        <a:solidFill>
                          <a:srgbClr val="000000"/>
                        </a:solidFill>
                        <a:effectLst/>
                        <a:latin typeface="Arial"/>
                      </a:endParaRPr>
                    </a:p>
                  </a:txBody>
                  <a:tcPr marL="9525" marR="9525" marT="9525" marB="0" anchor="ctr">
                    <a:solidFill>
                      <a:schemeClr val="accent4">
                        <a:lumMod val="60000"/>
                        <a:lumOff val="40000"/>
                      </a:schemeClr>
                    </a:solidFill>
                  </a:tcPr>
                </a:tc>
                <a:tc>
                  <a:txBody>
                    <a:bodyPr/>
                    <a:lstStyle/>
                    <a:p>
                      <a:pPr algn="ctr" fontAlgn="b"/>
                      <a:r>
                        <a:rPr lang="de-CH" sz="1000" u="none" strike="noStrike">
                          <a:effectLst/>
                        </a:rPr>
                        <a:t>Beschreibungen</a:t>
                      </a:r>
                      <a:endParaRPr lang="de-CH" sz="1000" b="0" i="0" u="none" strike="noStrike">
                        <a:solidFill>
                          <a:srgbClr val="000000"/>
                        </a:solidFill>
                        <a:effectLst/>
                        <a:latin typeface="Arial"/>
                      </a:endParaRPr>
                    </a:p>
                  </a:txBody>
                  <a:tcPr marL="9525" marR="9525" marT="9525" marB="0" anchor="ctr"/>
                </a:tc>
                <a:tc>
                  <a:txBody>
                    <a:bodyPr/>
                    <a:lstStyle/>
                    <a:p>
                      <a:pPr algn="ctr" fontAlgn="b"/>
                      <a:r>
                        <a:rPr lang="de-CH" sz="1000" u="none" strike="noStrike" dirty="0">
                          <a:effectLst/>
                        </a:rPr>
                        <a:t>Beschreibungen</a:t>
                      </a:r>
                      <a:endParaRPr lang="de-CH" sz="1000" b="0" i="0" u="none" strike="noStrike" dirty="0">
                        <a:solidFill>
                          <a:srgbClr val="000000"/>
                        </a:solidFill>
                        <a:effectLst/>
                        <a:latin typeface="Arial"/>
                      </a:endParaRPr>
                    </a:p>
                  </a:txBody>
                  <a:tcPr marL="9525" marR="9525" marT="9525" marB="0" anchor="ctr"/>
                </a:tc>
                <a:tc>
                  <a:txBody>
                    <a:bodyPr/>
                    <a:lstStyle/>
                    <a:p>
                      <a:pPr algn="ctr" fontAlgn="b"/>
                      <a:r>
                        <a:rPr lang="de-CH" sz="1000" u="none" strike="noStrike" dirty="0">
                          <a:effectLst/>
                        </a:rPr>
                        <a:t>Beschreibungen</a:t>
                      </a:r>
                      <a:endParaRPr lang="de-CH" sz="1000" b="0" i="0" u="none" strike="noStrike" dirty="0">
                        <a:solidFill>
                          <a:srgbClr val="000000"/>
                        </a:solidFill>
                        <a:effectLst/>
                        <a:latin typeface="Arial"/>
                      </a:endParaRPr>
                    </a:p>
                  </a:txBody>
                  <a:tcPr marL="9525" marR="9525" marT="9525" marB="0" anchor="ctr"/>
                </a:tc>
              </a:tr>
              <a:tr h="201622">
                <a:tc>
                  <a:txBody>
                    <a:bodyPr/>
                    <a:lstStyle/>
                    <a:p>
                      <a:pPr algn="ctr" fontAlgn="b"/>
                      <a:r>
                        <a:rPr lang="de-CH" sz="1000" b="1" u="none" strike="noStrike" dirty="0">
                          <a:effectLst/>
                        </a:rPr>
                        <a:t>3</a:t>
                      </a:r>
                      <a:endParaRPr lang="de-CH" sz="1000" b="1" i="0" u="none" strike="noStrike" dirty="0">
                        <a:solidFill>
                          <a:srgbClr val="000000"/>
                        </a:solidFill>
                        <a:effectLst/>
                        <a:latin typeface="Arial"/>
                      </a:endParaRPr>
                    </a:p>
                  </a:txBody>
                  <a:tcPr marL="9525" marR="9525" marT="9525" marB="0" anchor="ctr">
                    <a:solidFill>
                      <a:schemeClr val="accent4">
                        <a:lumMod val="60000"/>
                        <a:lumOff val="40000"/>
                      </a:schemeClr>
                    </a:solidFill>
                  </a:tcPr>
                </a:tc>
                <a:tc>
                  <a:txBody>
                    <a:bodyPr/>
                    <a:lstStyle/>
                    <a:p>
                      <a:pPr algn="ctr" fontAlgn="b"/>
                      <a:r>
                        <a:rPr lang="de-CH" sz="1000" u="none" strike="noStrike">
                          <a:effectLst/>
                        </a:rPr>
                        <a:t>Beschreibungen</a:t>
                      </a:r>
                      <a:endParaRPr lang="de-CH" sz="1000" b="0" i="0" u="none" strike="noStrike">
                        <a:solidFill>
                          <a:srgbClr val="000000"/>
                        </a:solidFill>
                        <a:effectLst/>
                        <a:latin typeface="Arial"/>
                      </a:endParaRPr>
                    </a:p>
                  </a:txBody>
                  <a:tcPr marL="9525" marR="9525" marT="9525" marB="0" anchor="ctr"/>
                </a:tc>
                <a:tc>
                  <a:txBody>
                    <a:bodyPr/>
                    <a:lstStyle/>
                    <a:p>
                      <a:pPr algn="ctr" fontAlgn="b"/>
                      <a:r>
                        <a:rPr lang="de-CH" sz="1000" u="none" strike="noStrike" dirty="0">
                          <a:effectLst/>
                        </a:rPr>
                        <a:t>Beschreibungen</a:t>
                      </a:r>
                      <a:endParaRPr lang="de-CH" sz="1000" b="0" i="0" u="none" strike="noStrike" dirty="0">
                        <a:solidFill>
                          <a:srgbClr val="000000"/>
                        </a:solidFill>
                        <a:effectLst/>
                        <a:latin typeface="Arial"/>
                      </a:endParaRPr>
                    </a:p>
                  </a:txBody>
                  <a:tcPr marL="9525" marR="9525" marT="9525" marB="0" anchor="ctr"/>
                </a:tc>
                <a:tc>
                  <a:txBody>
                    <a:bodyPr/>
                    <a:lstStyle/>
                    <a:p>
                      <a:pPr algn="ctr" fontAlgn="b"/>
                      <a:r>
                        <a:rPr lang="de-CH" sz="1000" u="none" strike="noStrike" dirty="0">
                          <a:effectLst/>
                        </a:rPr>
                        <a:t>Beschreibungen</a:t>
                      </a:r>
                      <a:endParaRPr lang="de-CH" sz="1000" b="0" i="0" u="none" strike="noStrike" dirty="0">
                        <a:solidFill>
                          <a:srgbClr val="000000"/>
                        </a:solidFill>
                        <a:effectLst/>
                        <a:latin typeface="Arial"/>
                      </a:endParaRPr>
                    </a:p>
                  </a:txBody>
                  <a:tcPr marL="9525" marR="9525" marT="9525" marB="0" anchor="ctr"/>
                </a:tc>
              </a:tr>
              <a:tr h="201622">
                <a:tc>
                  <a:txBody>
                    <a:bodyPr/>
                    <a:lstStyle/>
                    <a:p>
                      <a:pPr algn="ctr" fontAlgn="b"/>
                      <a:r>
                        <a:rPr lang="de-CH" sz="1000" b="1" u="none" strike="noStrike" dirty="0">
                          <a:effectLst/>
                        </a:rPr>
                        <a:t>2</a:t>
                      </a:r>
                      <a:endParaRPr lang="de-CH" sz="1000" b="1" i="0" u="none" strike="noStrike" dirty="0">
                        <a:solidFill>
                          <a:srgbClr val="000000"/>
                        </a:solidFill>
                        <a:effectLst/>
                        <a:latin typeface="Arial"/>
                      </a:endParaRPr>
                    </a:p>
                  </a:txBody>
                  <a:tcPr marL="9525" marR="9525" marT="9525" marB="0" anchor="ctr">
                    <a:solidFill>
                      <a:schemeClr val="accent4">
                        <a:lumMod val="60000"/>
                        <a:lumOff val="40000"/>
                      </a:schemeClr>
                    </a:solidFill>
                  </a:tcPr>
                </a:tc>
                <a:tc>
                  <a:txBody>
                    <a:bodyPr/>
                    <a:lstStyle/>
                    <a:p>
                      <a:pPr algn="ctr" fontAlgn="b"/>
                      <a:r>
                        <a:rPr lang="de-CH" sz="1000" u="none" strike="noStrike">
                          <a:effectLst/>
                        </a:rPr>
                        <a:t>Beschreibungen</a:t>
                      </a:r>
                      <a:endParaRPr lang="de-CH" sz="1000" b="0" i="0" u="none" strike="noStrike">
                        <a:solidFill>
                          <a:srgbClr val="000000"/>
                        </a:solidFill>
                        <a:effectLst/>
                        <a:latin typeface="Arial"/>
                      </a:endParaRPr>
                    </a:p>
                  </a:txBody>
                  <a:tcPr marL="9525" marR="9525" marT="9525" marB="0" anchor="ctr"/>
                </a:tc>
                <a:tc>
                  <a:txBody>
                    <a:bodyPr/>
                    <a:lstStyle/>
                    <a:p>
                      <a:pPr algn="ctr" fontAlgn="b"/>
                      <a:r>
                        <a:rPr lang="de-CH" sz="1000" u="none" strike="noStrike" dirty="0">
                          <a:effectLst/>
                        </a:rPr>
                        <a:t>Beschreibungen</a:t>
                      </a:r>
                      <a:endParaRPr lang="de-CH" sz="1000" b="0" i="0" u="none" strike="noStrike" dirty="0">
                        <a:solidFill>
                          <a:srgbClr val="000000"/>
                        </a:solidFill>
                        <a:effectLst/>
                        <a:latin typeface="Arial"/>
                      </a:endParaRPr>
                    </a:p>
                  </a:txBody>
                  <a:tcPr marL="9525" marR="9525" marT="9525" marB="0" anchor="ctr"/>
                </a:tc>
                <a:tc>
                  <a:txBody>
                    <a:bodyPr/>
                    <a:lstStyle/>
                    <a:p>
                      <a:pPr algn="ctr" fontAlgn="b"/>
                      <a:r>
                        <a:rPr lang="de-CH" sz="1000" u="none" strike="noStrike" dirty="0">
                          <a:effectLst/>
                        </a:rPr>
                        <a:t>Beschreibungen</a:t>
                      </a:r>
                      <a:endParaRPr lang="de-CH" sz="1000" b="0" i="0" u="none" strike="noStrike" dirty="0">
                        <a:solidFill>
                          <a:srgbClr val="000000"/>
                        </a:solidFill>
                        <a:effectLst/>
                        <a:latin typeface="Arial"/>
                      </a:endParaRPr>
                    </a:p>
                  </a:txBody>
                  <a:tcPr marL="9525" marR="9525" marT="9525" marB="0" anchor="ctr"/>
                </a:tc>
              </a:tr>
              <a:tr h="201622">
                <a:tc>
                  <a:txBody>
                    <a:bodyPr/>
                    <a:lstStyle/>
                    <a:p>
                      <a:pPr algn="ctr" fontAlgn="b"/>
                      <a:r>
                        <a:rPr lang="de-CH" sz="1000" b="1" u="none" strike="noStrike" dirty="0">
                          <a:effectLst/>
                        </a:rPr>
                        <a:t>1</a:t>
                      </a:r>
                      <a:endParaRPr lang="de-CH" sz="1000" b="1" i="0" u="none" strike="noStrike" dirty="0">
                        <a:solidFill>
                          <a:srgbClr val="000000"/>
                        </a:solidFill>
                        <a:effectLst/>
                        <a:latin typeface="Arial"/>
                      </a:endParaRPr>
                    </a:p>
                  </a:txBody>
                  <a:tcPr marL="9525" marR="9525" marT="9525" marB="0" anchor="ctr">
                    <a:solidFill>
                      <a:schemeClr val="accent4">
                        <a:lumMod val="60000"/>
                        <a:lumOff val="40000"/>
                      </a:schemeClr>
                    </a:solidFill>
                  </a:tcPr>
                </a:tc>
                <a:tc>
                  <a:txBody>
                    <a:bodyPr/>
                    <a:lstStyle/>
                    <a:p>
                      <a:pPr algn="ctr" fontAlgn="b"/>
                      <a:r>
                        <a:rPr lang="de-CH" sz="1000" u="none" strike="noStrike">
                          <a:effectLst/>
                        </a:rPr>
                        <a:t>Beschreibungen</a:t>
                      </a:r>
                      <a:endParaRPr lang="de-CH" sz="1000" b="0" i="0" u="none" strike="noStrike">
                        <a:solidFill>
                          <a:srgbClr val="000000"/>
                        </a:solidFill>
                        <a:effectLst/>
                        <a:latin typeface="Arial"/>
                      </a:endParaRPr>
                    </a:p>
                  </a:txBody>
                  <a:tcPr marL="9525" marR="9525" marT="9525" marB="0" anchor="ctr"/>
                </a:tc>
                <a:tc>
                  <a:txBody>
                    <a:bodyPr/>
                    <a:lstStyle/>
                    <a:p>
                      <a:pPr algn="ctr" fontAlgn="b"/>
                      <a:r>
                        <a:rPr lang="de-CH" sz="1000" u="none" strike="noStrike" dirty="0">
                          <a:effectLst/>
                        </a:rPr>
                        <a:t>Beschreibungen</a:t>
                      </a:r>
                      <a:endParaRPr lang="de-CH" sz="1000" b="0" i="0" u="none" strike="noStrike" dirty="0">
                        <a:solidFill>
                          <a:srgbClr val="000000"/>
                        </a:solidFill>
                        <a:effectLst/>
                        <a:latin typeface="Arial"/>
                      </a:endParaRPr>
                    </a:p>
                  </a:txBody>
                  <a:tcPr marL="9525" marR="9525" marT="9525" marB="0" anchor="ctr"/>
                </a:tc>
                <a:tc>
                  <a:txBody>
                    <a:bodyPr/>
                    <a:lstStyle/>
                    <a:p>
                      <a:pPr algn="ctr" fontAlgn="b"/>
                      <a:r>
                        <a:rPr lang="de-CH" sz="1000" u="none" strike="noStrike" dirty="0">
                          <a:effectLst/>
                        </a:rPr>
                        <a:t>Beschreibungen</a:t>
                      </a:r>
                      <a:endParaRPr lang="de-CH" sz="1000" b="0" i="0" u="none" strike="noStrike" dirty="0">
                        <a:solidFill>
                          <a:srgbClr val="000000"/>
                        </a:solidFill>
                        <a:effectLst/>
                        <a:latin typeface="Arial"/>
                      </a:endParaRPr>
                    </a:p>
                  </a:txBody>
                  <a:tcPr marL="9525" marR="9525" marT="9525" marB="0" anchor="ctr"/>
                </a:tc>
              </a:tr>
            </a:tbl>
          </a:graphicData>
        </a:graphic>
      </p:graphicFrame>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802183"/>
            <a:ext cx="4365303" cy="260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6759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14413" y="500042"/>
            <a:ext cx="7929587" cy="714379"/>
          </a:xfrm>
        </p:spPr>
        <p:txBody>
          <a:bodyPr/>
          <a:lstStyle/>
          <a:p>
            <a:r>
              <a:rPr lang="de-CH" sz="2800" dirty="0" smtClean="0"/>
              <a:t>Der Prozess der Einstufung</a:t>
            </a:r>
            <a:endParaRPr lang="de-CH" sz="2800" dirty="0"/>
          </a:p>
        </p:txBody>
      </p:sp>
      <p:sp>
        <p:nvSpPr>
          <p:cNvPr id="3" name="Inhaltsplatzhalter 2"/>
          <p:cNvSpPr>
            <a:spLocks noGrp="1"/>
          </p:cNvSpPr>
          <p:nvPr>
            <p:ph sz="quarter" idx="12"/>
          </p:nvPr>
        </p:nvSpPr>
        <p:spPr>
          <a:xfrm>
            <a:off x="1004850" y="3933056"/>
            <a:ext cx="7215187" cy="1857388"/>
          </a:xfrm>
        </p:spPr>
        <p:txBody>
          <a:bodyPr/>
          <a:lstStyle/>
          <a:p>
            <a:endParaRPr lang="de-CH" dirty="0"/>
          </a:p>
          <a:p>
            <a:endParaRPr lang="de-CH" dirty="0"/>
          </a:p>
        </p:txBody>
      </p:sp>
      <p:sp>
        <p:nvSpPr>
          <p:cNvPr id="4" name="Foliennummernplatzhalter 3"/>
          <p:cNvSpPr>
            <a:spLocks noGrp="1"/>
          </p:cNvSpPr>
          <p:nvPr>
            <p:ph type="sldNum" sz="quarter" idx="13"/>
          </p:nvPr>
        </p:nvSpPr>
        <p:spPr/>
        <p:txBody>
          <a:bodyPr/>
          <a:lstStyle/>
          <a:p>
            <a:pPr>
              <a:defRPr/>
            </a:pPr>
            <a:fld id="{DBE2A496-4B5D-485F-BE34-FC891CEAD7EF}" type="slidenum">
              <a:rPr lang="de-CH" smtClean="0"/>
              <a:pPr>
                <a:defRPr/>
              </a:pPr>
              <a:t>4</a:t>
            </a:fld>
            <a:endParaRPr lang="de-CH" dirty="0"/>
          </a:p>
        </p:txBody>
      </p:sp>
      <p:sp>
        <p:nvSpPr>
          <p:cNvPr id="5" name="Rechteck 4"/>
          <p:cNvSpPr/>
          <p:nvPr/>
        </p:nvSpPr>
        <p:spPr>
          <a:xfrm>
            <a:off x="970885" y="3180070"/>
            <a:ext cx="7743614" cy="3677930"/>
          </a:xfrm>
          <a:prstGeom prst="rect">
            <a:avLst/>
          </a:prstGeom>
        </p:spPr>
        <p:txBody>
          <a:bodyPr wrap="square">
            <a:spAutoFit/>
          </a:bodyPr>
          <a:lstStyle/>
          <a:p>
            <a:pPr marL="342900" indent="-342900">
              <a:spcAft>
                <a:spcPts val="1200"/>
              </a:spcAft>
              <a:buFont typeface="Arial" panose="020B0604020202020204" pitchFamily="34" charset="0"/>
              <a:buChar char="•"/>
            </a:pPr>
            <a:r>
              <a:rPr lang="de-CH" sz="2100" dirty="0" smtClean="0">
                <a:latin typeface="Arial" pitchFamily="34" charset="0"/>
                <a:cs typeface="Arial" pitchFamily="34" charset="0"/>
              </a:rPr>
              <a:t>Die Einstufung erfolgt verbundpartnerschaftlich und konsensorientiert.</a:t>
            </a:r>
          </a:p>
          <a:p>
            <a:pPr marL="342900" indent="-342900">
              <a:spcAft>
                <a:spcPts val="1200"/>
              </a:spcAft>
              <a:buFont typeface="Arial" panose="020B0604020202020204" pitchFamily="34" charset="0"/>
              <a:buChar char="•"/>
            </a:pPr>
            <a:r>
              <a:rPr lang="de-CH" sz="2100" dirty="0" smtClean="0">
                <a:latin typeface="Arial" pitchFamily="34" charset="0"/>
                <a:cs typeface="Arial" pitchFamily="34" charset="0"/>
              </a:rPr>
              <a:t>Die Trägerschaft stuft </a:t>
            </a:r>
            <a:r>
              <a:rPr lang="de-CH" sz="2100" dirty="0">
                <a:latin typeface="Arial" pitchFamily="34" charset="0"/>
                <a:cs typeface="Arial" pitchFamily="34" charset="0"/>
              </a:rPr>
              <a:t>ihre </a:t>
            </a:r>
            <a:r>
              <a:rPr lang="de-CH" sz="2100" dirty="0" smtClean="0">
                <a:latin typeface="Arial" pitchFamily="34" charset="0"/>
                <a:cs typeface="Arial" pitchFamily="34" charset="0"/>
              </a:rPr>
              <a:t>Abschlüsse </a:t>
            </a:r>
            <a:r>
              <a:rPr lang="de-CH" sz="2000" dirty="0" smtClean="0">
                <a:latin typeface="Arial" pitchFamily="34" charset="0"/>
                <a:cs typeface="Arial" pitchFamily="34" charset="0"/>
              </a:rPr>
              <a:t>selbst ein. </a:t>
            </a:r>
            <a:r>
              <a:rPr lang="de-CH" sz="2000" dirty="0"/>
              <a:t>Grundlage </a:t>
            </a:r>
            <a:r>
              <a:rPr lang="de-CH" sz="2000" dirty="0" smtClean="0"/>
              <a:t>dafür </a:t>
            </a:r>
            <a:r>
              <a:rPr lang="de-CH" sz="2000" dirty="0" smtClean="0">
                <a:latin typeface="Arial" pitchFamily="34" charset="0"/>
                <a:cs typeface="Arial" pitchFamily="34" charset="0"/>
              </a:rPr>
              <a:t>sind </a:t>
            </a:r>
            <a:r>
              <a:rPr lang="de-CH" sz="2000" dirty="0">
                <a:latin typeface="Arial" pitchFamily="34" charset="0"/>
                <a:cs typeface="Arial" pitchFamily="34" charset="0"/>
              </a:rPr>
              <a:t>die </a:t>
            </a:r>
            <a:r>
              <a:rPr lang="de-CH" sz="2000" b="1" dirty="0">
                <a:latin typeface="Arial" pitchFamily="34" charset="0"/>
                <a:cs typeface="Arial" pitchFamily="34" charset="0"/>
              </a:rPr>
              <a:t>handlungskompetenzorientierten </a:t>
            </a:r>
            <a:r>
              <a:rPr lang="de-CH" sz="2000" dirty="0">
                <a:latin typeface="Arial" pitchFamily="34" charset="0"/>
                <a:cs typeface="Arial" pitchFamily="34" charset="0"/>
              </a:rPr>
              <a:t>Beschreibungen aus den Grundlagendokumenten des Abschlusses (Bildungsverordnung, Bildungsplan, Prüfungsordnung, Wegleitung, Rahmenlehrplan</a:t>
            </a:r>
            <a:r>
              <a:rPr lang="de-CH" sz="2000" dirty="0" smtClean="0">
                <a:latin typeface="Arial" pitchFamily="34" charset="0"/>
                <a:cs typeface="Arial" pitchFamily="34" charset="0"/>
              </a:rPr>
              <a:t>)</a:t>
            </a:r>
            <a:endParaRPr lang="de-CH" sz="2000" dirty="0">
              <a:latin typeface="Arial" pitchFamily="34" charset="0"/>
              <a:cs typeface="Arial" pitchFamily="34" charset="0"/>
            </a:endParaRPr>
          </a:p>
          <a:p>
            <a:pPr marL="342900" indent="-342900">
              <a:spcAft>
                <a:spcPts val="1200"/>
              </a:spcAft>
              <a:buFont typeface="Arial" panose="020B0604020202020204" pitchFamily="34" charset="0"/>
              <a:buChar char="•"/>
            </a:pPr>
            <a:r>
              <a:rPr lang="de-CH" sz="2000" dirty="0" smtClean="0">
                <a:latin typeface="Arial" pitchFamily="34" charset="0"/>
                <a:cs typeface="Arial" pitchFamily="34" charset="0"/>
              </a:rPr>
              <a:t>Die externe Fachstelle (EHB) prüft die Konsistenz der Anträge.</a:t>
            </a:r>
          </a:p>
          <a:p>
            <a:pPr marL="342900" indent="-342900">
              <a:spcAft>
                <a:spcPts val="1200"/>
              </a:spcAft>
              <a:buFont typeface="Arial" panose="020B0604020202020204" pitchFamily="34" charset="0"/>
              <a:buChar char="•"/>
            </a:pPr>
            <a:r>
              <a:rPr lang="de-CH" sz="2000" dirty="0" smtClean="0">
                <a:latin typeface="Arial" pitchFamily="34" charset="0"/>
                <a:cs typeface="Arial" pitchFamily="34" charset="0"/>
              </a:rPr>
              <a:t>Das SBFI fällt den Entscheid über die Einstufung unter Einbezug der Verbundpartner (EBBK).</a:t>
            </a:r>
          </a:p>
        </p:txBody>
      </p:sp>
      <p:sp>
        <p:nvSpPr>
          <p:cNvPr id="15" name="Richtungspfeil 14"/>
          <p:cNvSpPr/>
          <p:nvPr/>
        </p:nvSpPr>
        <p:spPr>
          <a:xfrm>
            <a:off x="1331640" y="1268760"/>
            <a:ext cx="1872208" cy="1008112"/>
          </a:xfrm>
          <a:prstGeom prst="homePlate">
            <a:avLst/>
          </a:prstGeom>
          <a:solidFill>
            <a:srgbClr val="4F81BD">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600" b="1" i="0" u="none" strike="noStrike" kern="0" cap="none" spc="0" normalizeH="0" baseline="0" noProof="0" dirty="0" smtClean="0">
                <a:ln>
                  <a:noFill/>
                </a:ln>
                <a:solidFill>
                  <a:prstClr val="black"/>
                </a:solidFill>
                <a:effectLst/>
                <a:uLnTx/>
                <a:uFillTx/>
                <a:latin typeface="Calibri"/>
              </a:rPr>
              <a:t>Erarbeitung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400" b="1" i="0" u="none" strike="noStrike" kern="0" cap="none" spc="0" normalizeH="0" baseline="0" noProof="0" dirty="0" smtClean="0">
                <a:ln>
                  <a:noFill/>
                </a:ln>
                <a:solidFill>
                  <a:prstClr val="black"/>
                </a:solidFill>
                <a:effectLst/>
                <a:uLnTx/>
                <a:uFillTx/>
                <a:latin typeface="Calibri"/>
              </a:rPr>
              <a:t>(Branchensicht)</a:t>
            </a:r>
          </a:p>
        </p:txBody>
      </p:sp>
      <p:sp>
        <p:nvSpPr>
          <p:cNvPr id="16" name="Eingekerbter Richtungspfeil 15"/>
          <p:cNvSpPr/>
          <p:nvPr/>
        </p:nvSpPr>
        <p:spPr>
          <a:xfrm>
            <a:off x="2843808" y="1268760"/>
            <a:ext cx="2232248" cy="1008112"/>
          </a:xfrm>
          <a:prstGeom prst="chevron">
            <a:avLst/>
          </a:prstGeom>
          <a:solidFill>
            <a:srgbClr val="4F81BD">
              <a:lumMod val="40000"/>
              <a:lumOff val="6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600" b="1" i="0" u="none" strike="noStrike" kern="0" cap="none" spc="0" normalizeH="0" baseline="0" noProof="0" dirty="0" smtClean="0">
                <a:ln>
                  <a:noFill/>
                </a:ln>
                <a:solidFill>
                  <a:prstClr val="black"/>
                </a:solidFill>
                <a:effectLst/>
                <a:uLnTx/>
                <a:uFillTx/>
                <a:latin typeface="Calibri"/>
              </a:rPr>
              <a:t>Konsistenz-prüfung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400" b="1" i="0" u="none" strike="noStrike" kern="0" cap="none" spc="0" normalizeH="0" baseline="0" noProof="0" dirty="0" smtClean="0">
                <a:ln>
                  <a:noFill/>
                </a:ln>
                <a:solidFill>
                  <a:prstClr val="black"/>
                </a:solidFill>
                <a:effectLst/>
                <a:uLnTx/>
                <a:uFillTx/>
                <a:latin typeface="Calibri"/>
              </a:rPr>
              <a:t>(Systemsicht)</a:t>
            </a:r>
          </a:p>
        </p:txBody>
      </p:sp>
      <p:sp>
        <p:nvSpPr>
          <p:cNvPr id="17" name="Eingekerbter Richtungspfeil 16"/>
          <p:cNvSpPr/>
          <p:nvPr/>
        </p:nvSpPr>
        <p:spPr>
          <a:xfrm>
            <a:off x="4716016" y="1268760"/>
            <a:ext cx="2016224" cy="1008112"/>
          </a:xfrm>
          <a:prstGeom prst="chevron">
            <a:avLst/>
          </a:prstGeom>
          <a:solidFill>
            <a:srgbClr val="1F497D">
              <a:lumMod val="40000"/>
              <a:lumOff val="6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600" b="1" i="0" u="none" strike="noStrike" kern="0" cap="none" spc="0" normalizeH="0" baseline="0" noProof="0" dirty="0" smtClean="0">
                <a:ln>
                  <a:noFill/>
                </a:ln>
                <a:solidFill>
                  <a:prstClr val="black"/>
                </a:solidFill>
                <a:effectLst/>
                <a:uLnTx/>
                <a:uFillTx/>
                <a:latin typeface="Calibri"/>
              </a:rPr>
              <a:t>Entscheid</a:t>
            </a:r>
          </a:p>
        </p:txBody>
      </p:sp>
      <p:sp>
        <p:nvSpPr>
          <p:cNvPr id="18" name="Eingekerbter Richtungspfeil 8"/>
          <p:cNvSpPr/>
          <p:nvPr/>
        </p:nvSpPr>
        <p:spPr>
          <a:xfrm>
            <a:off x="6371403" y="1268760"/>
            <a:ext cx="2089029" cy="1030146"/>
          </a:xfrm>
          <a:custGeom>
            <a:avLst/>
            <a:gdLst>
              <a:gd name="connsiteX0" fmla="*/ 0 w 1872208"/>
              <a:gd name="connsiteY0" fmla="*/ 0 h 1008112"/>
              <a:gd name="connsiteX1" fmla="*/ 1368152 w 1872208"/>
              <a:gd name="connsiteY1" fmla="*/ 0 h 1008112"/>
              <a:gd name="connsiteX2" fmla="*/ 1872208 w 1872208"/>
              <a:gd name="connsiteY2" fmla="*/ 504056 h 1008112"/>
              <a:gd name="connsiteX3" fmla="*/ 1368152 w 1872208"/>
              <a:gd name="connsiteY3" fmla="*/ 1008112 h 1008112"/>
              <a:gd name="connsiteX4" fmla="*/ 0 w 1872208"/>
              <a:gd name="connsiteY4" fmla="*/ 1008112 h 1008112"/>
              <a:gd name="connsiteX5" fmla="*/ 504056 w 1872208"/>
              <a:gd name="connsiteY5" fmla="*/ 504056 h 1008112"/>
              <a:gd name="connsiteX6" fmla="*/ 0 w 1872208"/>
              <a:gd name="connsiteY6" fmla="*/ 0 h 1008112"/>
              <a:gd name="connsiteX0" fmla="*/ 0 w 1376449"/>
              <a:gd name="connsiteY0" fmla="*/ 0 h 1008112"/>
              <a:gd name="connsiteX1" fmla="*/ 1368152 w 1376449"/>
              <a:gd name="connsiteY1" fmla="*/ 0 h 1008112"/>
              <a:gd name="connsiteX2" fmla="*/ 1376449 w 1376449"/>
              <a:gd name="connsiteY2" fmla="*/ 504056 h 1008112"/>
              <a:gd name="connsiteX3" fmla="*/ 1368152 w 1376449"/>
              <a:gd name="connsiteY3" fmla="*/ 1008112 h 1008112"/>
              <a:gd name="connsiteX4" fmla="*/ 0 w 1376449"/>
              <a:gd name="connsiteY4" fmla="*/ 1008112 h 1008112"/>
              <a:gd name="connsiteX5" fmla="*/ 504056 w 1376449"/>
              <a:gd name="connsiteY5" fmla="*/ 504056 h 1008112"/>
              <a:gd name="connsiteX6" fmla="*/ 0 w 1376449"/>
              <a:gd name="connsiteY6" fmla="*/ 0 h 1008112"/>
              <a:gd name="connsiteX0" fmla="*/ 123141 w 1376449"/>
              <a:gd name="connsiteY0" fmla="*/ 0 h 1008112"/>
              <a:gd name="connsiteX1" fmla="*/ 1368152 w 1376449"/>
              <a:gd name="connsiteY1" fmla="*/ 0 h 1008112"/>
              <a:gd name="connsiteX2" fmla="*/ 1376449 w 1376449"/>
              <a:gd name="connsiteY2" fmla="*/ 504056 h 1008112"/>
              <a:gd name="connsiteX3" fmla="*/ 1368152 w 1376449"/>
              <a:gd name="connsiteY3" fmla="*/ 1008112 h 1008112"/>
              <a:gd name="connsiteX4" fmla="*/ 0 w 1376449"/>
              <a:gd name="connsiteY4" fmla="*/ 1008112 h 1008112"/>
              <a:gd name="connsiteX5" fmla="*/ 504056 w 1376449"/>
              <a:gd name="connsiteY5" fmla="*/ 504056 h 1008112"/>
              <a:gd name="connsiteX6" fmla="*/ 123141 w 1376449"/>
              <a:gd name="connsiteY6" fmla="*/ 0 h 1008112"/>
              <a:gd name="connsiteX0" fmla="*/ 84254 w 1376449"/>
              <a:gd name="connsiteY0" fmla="*/ 0 h 1008112"/>
              <a:gd name="connsiteX1" fmla="*/ 1368152 w 1376449"/>
              <a:gd name="connsiteY1" fmla="*/ 0 h 1008112"/>
              <a:gd name="connsiteX2" fmla="*/ 1376449 w 1376449"/>
              <a:gd name="connsiteY2" fmla="*/ 504056 h 1008112"/>
              <a:gd name="connsiteX3" fmla="*/ 1368152 w 1376449"/>
              <a:gd name="connsiteY3" fmla="*/ 1008112 h 1008112"/>
              <a:gd name="connsiteX4" fmla="*/ 0 w 1376449"/>
              <a:gd name="connsiteY4" fmla="*/ 1008112 h 1008112"/>
              <a:gd name="connsiteX5" fmla="*/ 504056 w 1376449"/>
              <a:gd name="connsiteY5" fmla="*/ 504056 h 1008112"/>
              <a:gd name="connsiteX6" fmla="*/ 84254 w 1376449"/>
              <a:gd name="connsiteY6" fmla="*/ 0 h 1008112"/>
              <a:gd name="connsiteX0" fmla="*/ 0 w 1292195"/>
              <a:gd name="connsiteY0" fmla="*/ 0 h 1030146"/>
              <a:gd name="connsiteX1" fmla="*/ 1283898 w 1292195"/>
              <a:gd name="connsiteY1" fmla="*/ 0 h 1030146"/>
              <a:gd name="connsiteX2" fmla="*/ 1292195 w 1292195"/>
              <a:gd name="connsiteY2" fmla="*/ 504056 h 1030146"/>
              <a:gd name="connsiteX3" fmla="*/ 1283898 w 1292195"/>
              <a:gd name="connsiteY3" fmla="*/ 1008112 h 1030146"/>
              <a:gd name="connsiteX4" fmla="*/ 6481 w 1292195"/>
              <a:gd name="connsiteY4" fmla="*/ 1030146 h 1030146"/>
              <a:gd name="connsiteX5" fmla="*/ 419802 w 1292195"/>
              <a:gd name="connsiteY5" fmla="*/ 504056 h 1030146"/>
              <a:gd name="connsiteX6" fmla="*/ 0 w 1292195"/>
              <a:gd name="connsiteY6" fmla="*/ 0 h 1030146"/>
              <a:gd name="connsiteX0" fmla="*/ 0 w 1292195"/>
              <a:gd name="connsiteY0" fmla="*/ 0 h 1030146"/>
              <a:gd name="connsiteX1" fmla="*/ 1283898 w 1292195"/>
              <a:gd name="connsiteY1" fmla="*/ 0 h 1030146"/>
              <a:gd name="connsiteX2" fmla="*/ 1292195 w 1292195"/>
              <a:gd name="connsiteY2" fmla="*/ 504056 h 1030146"/>
              <a:gd name="connsiteX3" fmla="*/ 1283898 w 1292195"/>
              <a:gd name="connsiteY3" fmla="*/ 1008112 h 1030146"/>
              <a:gd name="connsiteX4" fmla="*/ 6481 w 1292195"/>
              <a:gd name="connsiteY4" fmla="*/ 1030146 h 1030146"/>
              <a:gd name="connsiteX5" fmla="*/ 309623 w 1292195"/>
              <a:gd name="connsiteY5" fmla="*/ 504056 h 1030146"/>
              <a:gd name="connsiteX6" fmla="*/ 0 w 1292195"/>
              <a:gd name="connsiteY6" fmla="*/ 0 h 103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2195" h="1030146">
                <a:moveTo>
                  <a:pt x="0" y="0"/>
                </a:moveTo>
                <a:lnTo>
                  <a:pt x="1283898" y="0"/>
                </a:lnTo>
                <a:lnTo>
                  <a:pt x="1292195" y="504056"/>
                </a:lnTo>
                <a:lnTo>
                  <a:pt x="1283898" y="1008112"/>
                </a:lnTo>
                <a:lnTo>
                  <a:pt x="6481" y="1030146"/>
                </a:lnTo>
                <a:lnTo>
                  <a:pt x="309623" y="504056"/>
                </a:lnTo>
                <a:lnTo>
                  <a:pt x="0" y="0"/>
                </a:lnTo>
                <a:close/>
              </a:path>
            </a:pathLst>
          </a:custGeom>
          <a:solidFill>
            <a:srgbClr val="9BBB59">
              <a:lumMod val="60000"/>
              <a:lumOff val="40000"/>
            </a:srgbClr>
          </a:solidFill>
          <a:ln w="25400" cap="flat" cmpd="sng" algn="ctr">
            <a:solidFill>
              <a:srgbClr val="4F81BD">
                <a:shade val="50000"/>
              </a:srgbClr>
            </a:solidFill>
            <a:prstDash val="solid"/>
          </a:ln>
          <a:effectLst/>
        </p:spPr>
        <p:txBody>
          <a:bodyPr lIns="46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600" b="1" i="0" u="none" strike="noStrike" kern="0" cap="none" spc="0" normalizeH="0" baseline="0" noProof="0" dirty="0" smtClean="0">
                <a:ln>
                  <a:noFill/>
                </a:ln>
                <a:solidFill>
                  <a:prstClr val="black"/>
                </a:solidFill>
                <a:effectLst/>
                <a:uLnTx/>
                <a:uFillTx/>
                <a:latin typeface="Calibri"/>
              </a:rPr>
              <a:t>Veröffentlichung</a:t>
            </a:r>
          </a:p>
        </p:txBody>
      </p:sp>
      <p:sp>
        <p:nvSpPr>
          <p:cNvPr id="19" name="Abgerundetes Rechteck 18"/>
          <p:cNvSpPr/>
          <p:nvPr/>
        </p:nvSpPr>
        <p:spPr>
          <a:xfrm>
            <a:off x="1331640" y="2492896"/>
            <a:ext cx="1440000" cy="576064"/>
          </a:xfrm>
          <a:prstGeom prst="roundRect">
            <a:avLst/>
          </a:prstGeom>
          <a:solidFill>
            <a:srgbClr val="8064A2">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600" b="0" i="0" u="none" strike="noStrike" kern="0" cap="none" spc="0" normalizeH="0" baseline="0" noProof="0" dirty="0" smtClean="0">
                <a:ln>
                  <a:noFill/>
                </a:ln>
                <a:solidFill>
                  <a:prstClr val="black"/>
                </a:solidFill>
                <a:effectLst/>
                <a:uLnTx/>
                <a:uFillTx/>
                <a:latin typeface="Calibri"/>
              </a:rPr>
              <a:t>Trägerschaft</a:t>
            </a:r>
          </a:p>
        </p:txBody>
      </p:sp>
      <p:sp>
        <p:nvSpPr>
          <p:cNvPr id="20" name="Abgerundetes Rechteck 19"/>
          <p:cNvSpPr/>
          <p:nvPr/>
        </p:nvSpPr>
        <p:spPr>
          <a:xfrm>
            <a:off x="2987824" y="2492896"/>
            <a:ext cx="1800200" cy="595742"/>
          </a:xfrm>
          <a:prstGeom prst="roundRect">
            <a:avLst/>
          </a:prstGeom>
          <a:solidFill>
            <a:srgbClr val="8064A2">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600" b="0" i="0" u="none" strike="noStrike" kern="0" cap="none" spc="0" normalizeH="0" baseline="0" noProof="0" dirty="0" smtClean="0">
                <a:ln>
                  <a:noFill/>
                </a:ln>
                <a:solidFill>
                  <a:prstClr val="black"/>
                </a:solidFill>
                <a:effectLst/>
                <a:uLnTx/>
                <a:uFillTx/>
                <a:latin typeface="Calibri"/>
              </a:rPr>
              <a:t>externe Fachstelle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600" b="0" i="0" u="none" strike="noStrike" kern="0" cap="none" spc="0" normalizeH="0" baseline="0" noProof="0" dirty="0" smtClean="0">
                <a:ln>
                  <a:noFill/>
                </a:ln>
                <a:solidFill>
                  <a:prstClr val="black"/>
                </a:solidFill>
                <a:effectLst/>
                <a:uLnTx/>
                <a:uFillTx/>
                <a:latin typeface="Calibri"/>
              </a:rPr>
              <a:t>(EHB)</a:t>
            </a:r>
          </a:p>
        </p:txBody>
      </p:sp>
      <p:sp>
        <p:nvSpPr>
          <p:cNvPr id="21" name="Abgerundetes Rechteck 20"/>
          <p:cNvSpPr/>
          <p:nvPr/>
        </p:nvSpPr>
        <p:spPr>
          <a:xfrm>
            <a:off x="5004048" y="2483853"/>
            <a:ext cx="3456383" cy="595742"/>
          </a:xfrm>
          <a:prstGeom prst="roundRect">
            <a:avLst/>
          </a:prstGeom>
          <a:solidFill>
            <a:srgbClr val="8064A2">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600" b="0" i="0" u="none" strike="noStrike" kern="0" cap="none" spc="0" normalizeH="0" baseline="0" noProof="0" dirty="0" smtClean="0">
                <a:ln>
                  <a:noFill/>
                </a:ln>
                <a:solidFill>
                  <a:prstClr val="black"/>
                </a:solidFill>
                <a:effectLst/>
                <a:uLnTx/>
                <a:uFillTx/>
                <a:latin typeface="Calibri"/>
              </a:rPr>
              <a:t>SBFI</a:t>
            </a:r>
          </a:p>
        </p:txBody>
      </p:sp>
    </p:spTree>
    <p:extLst>
      <p:ext uri="{BB962C8B-B14F-4D97-AF65-F5344CB8AC3E}">
        <p14:creationId xmlns:p14="http://schemas.microsoft.com/office/powerpoint/2010/main" val="1659023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sz="2800" dirty="0" smtClean="0"/>
              <a:t>Tendenzen nach Abschlussart</a:t>
            </a:r>
            <a:endParaRPr lang="de-CH" sz="2800" dirty="0"/>
          </a:p>
        </p:txBody>
      </p:sp>
      <p:sp>
        <p:nvSpPr>
          <p:cNvPr id="4" name="Foliennummernplatzhalter 3"/>
          <p:cNvSpPr>
            <a:spLocks noGrp="1"/>
          </p:cNvSpPr>
          <p:nvPr>
            <p:ph type="sldNum" sz="quarter" idx="13"/>
          </p:nvPr>
        </p:nvSpPr>
        <p:spPr/>
        <p:txBody>
          <a:bodyPr/>
          <a:lstStyle/>
          <a:p>
            <a:pPr>
              <a:defRPr/>
            </a:pPr>
            <a:fld id="{DBE2A496-4B5D-485F-BE34-FC891CEAD7EF}" type="slidenum">
              <a:rPr lang="de-CH" smtClean="0"/>
              <a:pPr>
                <a:defRPr/>
              </a:pPr>
              <a:t>5</a:t>
            </a:fld>
            <a:endParaRPr lang="de-CH" dirty="0"/>
          </a:p>
        </p:txBody>
      </p:sp>
      <p:graphicFrame>
        <p:nvGraphicFramePr>
          <p:cNvPr id="5" name="Inhaltsplatzhalter 3"/>
          <p:cNvGraphicFramePr>
            <a:graphicFrameLocks/>
          </p:cNvGraphicFramePr>
          <p:nvPr>
            <p:extLst>
              <p:ext uri="{D42A27DB-BD31-4B8C-83A1-F6EECF244321}">
                <p14:modId xmlns:p14="http://schemas.microsoft.com/office/powerpoint/2010/main" val="1290878097"/>
              </p:ext>
            </p:extLst>
          </p:nvPr>
        </p:nvGraphicFramePr>
        <p:xfrm>
          <a:off x="395536" y="2157955"/>
          <a:ext cx="8229600" cy="342900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5920">
                <a:tc>
                  <a:txBody>
                    <a:bodyPr/>
                    <a:lstStyle/>
                    <a:p>
                      <a:r>
                        <a:rPr lang="de-CH" sz="1900" dirty="0" smtClean="0">
                          <a:solidFill>
                            <a:schemeClr val="tx1"/>
                          </a:solidFill>
                        </a:rPr>
                        <a:t>Niveau</a:t>
                      </a:r>
                      <a:endParaRPr lang="de-CH" sz="1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r>
                        <a:rPr lang="de-CH" sz="1900" dirty="0" smtClean="0">
                          <a:solidFill>
                            <a:schemeClr val="tx1"/>
                          </a:solidFill>
                        </a:rPr>
                        <a:t>Abschlussarten</a:t>
                      </a:r>
                      <a:endParaRPr lang="de-CH" sz="1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dirty="0">
                        <a:solidFill>
                          <a:schemeClr val="tx1"/>
                        </a:solidFill>
                      </a:endParaRPr>
                    </a:p>
                  </a:txBody>
                  <a:tcPr>
                    <a:solidFill>
                      <a:schemeClr val="bg1"/>
                    </a:solidFill>
                  </a:tcPr>
                </a:tc>
                <a:tc hMerge="1">
                  <a:txBody>
                    <a:bodyPr/>
                    <a:lstStyle/>
                    <a:p>
                      <a:endParaRPr lang="de-CH" dirty="0">
                        <a:solidFill>
                          <a:schemeClr val="tx1"/>
                        </a:solidFill>
                      </a:endParaRPr>
                    </a:p>
                  </a:txBody>
                  <a:tcPr>
                    <a:solidFill>
                      <a:schemeClr val="bg1"/>
                    </a:solidFill>
                  </a:tcPr>
                </a:tc>
                <a:tc hMerge="1">
                  <a:txBody>
                    <a:bodyPr/>
                    <a:lstStyle/>
                    <a:p>
                      <a:endParaRPr lang="de-CH" dirty="0">
                        <a:solidFill>
                          <a:schemeClr val="tx1"/>
                        </a:solidFill>
                      </a:endParaRPr>
                    </a:p>
                  </a:txBody>
                  <a:tcPr>
                    <a:solidFill>
                      <a:schemeClr val="bg1"/>
                    </a:solidFill>
                  </a:tcPr>
                </a:tc>
                <a:tc hMerge="1">
                  <a:txBody>
                    <a:bodyPr/>
                    <a:lstStyle/>
                    <a:p>
                      <a:endParaRPr lang="de-CH" dirty="0">
                        <a:solidFill>
                          <a:schemeClr val="tx1"/>
                        </a:solidFill>
                      </a:endParaRPr>
                    </a:p>
                  </a:txBody>
                  <a:tcPr>
                    <a:solidFill>
                      <a:schemeClr val="bg1"/>
                    </a:solidFill>
                  </a:tcPr>
                </a:tc>
              </a:tr>
              <a:tr h="375920">
                <a:tc>
                  <a:txBody>
                    <a:bodyPr/>
                    <a:lstStyle/>
                    <a:p>
                      <a:pPr algn="ctr"/>
                      <a:r>
                        <a:rPr lang="de-CH" sz="1900" dirty="0" smtClean="0">
                          <a:solidFill>
                            <a:schemeClr val="tx1"/>
                          </a:solidFill>
                        </a:rPr>
                        <a:t>8</a:t>
                      </a:r>
                      <a:endParaRPr lang="de-CH" sz="1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CH" sz="19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endParaRPr lang="de-CH" sz="1900" dirty="0">
                        <a:solidFill>
                          <a:schemeClr val="tx1"/>
                        </a:solidFill>
                      </a:endParaRPr>
                    </a:p>
                  </a:txBody>
                  <a:tcP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endParaRPr lang="de-CH" sz="1900" dirty="0">
                        <a:solidFill>
                          <a:schemeClr val="tx1"/>
                        </a:solidFill>
                      </a:endParaRPr>
                    </a:p>
                  </a:txBody>
                  <a:tcP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endParaRPr lang="de-CH" sz="1900" dirty="0">
                        <a:solidFill>
                          <a:schemeClr val="tx1"/>
                        </a:solidFill>
                      </a:endParaRPr>
                    </a:p>
                  </a:txBody>
                  <a:tcP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rowSpan="3">
                  <a:txBody>
                    <a:bodyPr/>
                    <a:lstStyle/>
                    <a:p>
                      <a:pPr algn="ctr"/>
                      <a:r>
                        <a:rPr lang="de-CH" sz="1900" dirty="0" smtClean="0">
                          <a:solidFill>
                            <a:schemeClr val="tx1"/>
                          </a:solidFill>
                        </a:rPr>
                        <a:t>HFP</a:t>
                      </a:r>
                      <a:endParaRPr lang="de-CH" sz="190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solidFill>
                      <a:prstDash val="solid"/>
                      <a:round/>
                      <a:headEnd type="none" w="med" len="med"/>
                      <a:tailEnd type="none" w="med" len="med"/>
                    </a:lnB>
                    <a:gradFill>
                      <a:gsLst>
                        <a:gs pos="0">
                          <a:schemeClr val="bg1"/>
                        </a:gs>
                        <a:gs pos="50000">
                          <a:srgbClr val="0070C0"/>
                        </a:gs>
                        <a:gs pos="100000">
                          <a:schemeClr val="bg1"/>
                        </a:gs>
                      </a:gsLst>
                      <a:lin ang="5400000" scaled="1"/>
                    </a:gradFill>
                  </a:tcPr>
                </a:tc>
              </a:tr>
              <a:tr h="375920">
                <a:tc>
                  <a:txBody>
                    <a:bodyPr/>
                    <a:lstStyle/>
                    <a:p>
                      <a:pPr algn="ctr"/>
                      <a:r>
                        <a:rPr lang="de-CH" sz="1900" dirty="0" smtClean="0">
                          <a:solidFill>
                            <a:schemeClr val="tx1"/>
                          </a:solidFill>
                        </a:rPr>
                        <a:t>7</a:t>
                      </a:r>
                      <a:endParaRPr lang="de-CH" sz="1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CH" sz="1900" dirty="0">
                        <a:solidFill>
                          <a:schemeClr val="tx1"/>
                        </a:solidFill>
                      </a:endParaRPr>
                    </a:p>
                  </a:txBody>
                  <a:tcPr>
                    <a:lnL w="12700" cap="flat" cmpd="sng" algn="ctr">
                      <a:solidFill>
                        <a:schemeClr val="tx1"/>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endParaRPr lang="de-CH" sz="1900" dirty="0">
                        <a:solidFill>
                          <a:schemeClr val="tx1"/>
                        </a:solidFill>
                      </a:endParaRPr>
                    </a:p>
                  </a:txBody>
                  <a:tcP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endParaRPr lang="de-CH" sz="1900" dirty="0">
                        <a:solidFill>
                          <a:schemeClr val="tx1"/>
                        </a:solidFill>
                      </a:endParaRPr>
                    </a:p>
                  </a:txBody>
                  <a:tcP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rowSpan="3">
                  <a:txBody>
                    <a:bodyPr/>
                    <a:lstStyle/>
                    <a:p>
                      <a:pPr algn="ctr"/>
                      <a:r>
                        <a:rPr lang="de-CH" sz="1900" dirty="0" smtClean="0">
                          <a:solidFill>
                            <a:schemeClr val="tx1"/>
                          </a:solidFill>
                        </a:rPr>
                        <a:t>HF</a:t>
                      </a:r>
                      <a:endParaRPr lang="de-CH" sz="1900" dirty="0">
                        <a:solidFill>
                          <a:schemeClr val="tx1"/>
                        </a:solidFill>
                      </a:endParaRPr>
                    </a:p>
                  </a:txBody>
                  <a:tcPr anchor="ct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gradFill>
                      <a:gsLst>
                        <a:gs pos="17000">
                          <a:schemeClr val="bg1"/>
                        </a:gs>
                        <a:gs pos="38000">
                          <a:srgbClr val="80D8A8"/>
                        </a:gs>
                        <a:gs pos="51000">
                          <a:srgbClr val="00B050">
                            <a:lumMod val="100000"/>
                          </a:srgbClr>
                        </a:gs>
                        <a:gs pos="88000">
                          <a:schemeClr val="bg1"/>
                        </a:gs>
                      </a:gsLst>
                      <a:lin ang="5400000" scaled="1"/>
                    </a:gradFill>
                  </a:tcPr>
                </a:tc>
                <a:tc vMerge="1">
                  <a:txBody>
                    <a:bodyPr/>
                    <a:lstStyle/>
                    <a:p>
                      <a:endParaRPr lang="de-CH" dirty="0">
                        <a:solidFill>
                          <a:schemeClr val="tx1"/>
                        </a:solidFill>
                      </a:endParaRPr>
                    </a:p>
                  </a:txBody>
                  <a:tcPr>
                    <a:solidFill>
                      <a:schemeClr val="bg1"/>
                    </a:solidFill>
                  </a:tcPr>
                </a:tc>
              </a:tr>
              <a:tr h="375920">
                <a:tc>
                  <a:txBody>
                    <a:bodyPr/>
                    <a:lstStyle/>
                    <a:p>
                      <a:pPr algn="ctr"/>
                      <a:r>
                        <a:rPr lang="de-CH" sz="1900" dirty="0" smtClean="0">
                          <a:solidFill>
                            <a:schemeClr val="tx1"/>
                          </a:solidFill>
                        </a:rPr>
                        <a:t>6</a:t>
                      </a:r>
                      <a:endParaRPr lang="de-CH" sz="1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CH" sz="1900" dirty="0">
                        <a:solidFill>
                          <a:schemeClr val="tx1"/>
                        </a:solidFill>
                      </a:endParaRPr>
                    </a:p>
                  </a:txBody>
                  <a:tcPr>
                    <a:lnL w="12700" cap="flat" cmpd="sng" algn="ctr">
                      <a:solidFill>
                        <a:schemeClr val="tx1"/>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endParaRPr lang="de-CH" sz="1900" dirty="0">
                        <a:solidFill>
                          <a:schemeClr val="tx1"/>
                        </a:solidFill>
                      </a:endParaRPr>
                    </a:p>
                  </a:txBody>
                  <a:tcP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rowSpan="3">
                  <a:txBody>
                    <a:bodyPr/>
                    <a:lstStyle/>
                    <a:p>
                      <a:pPr algn="ctr"/>
                      <a:r>
                        <a:rPr lang="de-CH" sz="1900" dirty="0" smtClean="0">
                          <a:solidFill>
                            <a:schemeClr val="tx1"/>
                          </a:solidFill>
                        </a:rPr>
                        <a:t>BP</a:t>
                      </a:r>
                      <a:endParaRPr lang="de-CH" sz="1900" dirty="0">
                        <a:solidFill>
                          <a:schemeClr val="tx1"/>
                        </a:solidFill>
                      </a:endParaRPr>
                    </a:p>
                  </a:txBody>
                  <a:tcPr anchor="ctr">
                    <a:lnT w="3175" cap="flat" cmpd="sng" algn="ctr">
                      <a:solidFill>
                        <a:schemeClr val="bg2"/>
                      </a:solidFill>
                      <a:prstDash val="solid"/>
                      <a:round/>
                      <a:headEnd type="none" w="med" len="med"/>
                      <a:tailEnd type="none" w="med" len="med"/>
                    </a:lnT>
                    <a:gradFill>
                      <a:gsLst>
                        <a:gs pos="0">
                          <a:schemeClr val="bg1"/>
                        </a:gs>
                        <a:gs pos="45000">
                          <a:srgbClr val="FF0000"/>
                        </a:gs>
                        <a:gs pos="83000">
                          <a:schemeClr val="bg1"/>
                        </a:gs>
                      </a:gsLst>
                      <a:lin ang="5400000" scaled="1"/>
                    </a:gradFill>
                  </a:tcPr>
                </a:tc>
                <a:tc vMerge="1">
                  <a:txBody>
                    <a:bodyPr/>
                    <a:lstStyle/>
                    <a:p>
                      <a:pPr algn="ctr"/>
                      <a:endParaRPr lang="de-CH" dirty="0">
                        <a:solidFill>
                          <a:schemeClr val="tx1"/>
                        </a:solidFill>
                      </a:endParaRPr>
                    </a:p>
                  </a:txBody>
                  <a:tcPr anchor="ct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gradFill>
                      <a:gsLst>
                        <a:gs pos="0">
                          <a:schemeClr val="bg1"/>
                        </a:gs>
                        <a:gs pos="50000">
                          <a:srgbClr val="00B050"/>
                        </a:gs>
                        <a:gs pos="100000">
                          <a:schemeClr val="bg1"/>
                        </a:gs>
                      </a:gsLst>
                      <a:lin ang="5400000" scaled="1"/>
                    </a:gradFill>
                  </a:tcPr>
                </a:tc>
                <a:tc vMerge="1">
                  <a:txBody>
                    <a:bodyPr/>
                    <a:lstStyle/>
                    <a:p>
                      <a:endParaRPr lang="de-CH" dirty="0">
                        <a:solidFill>
                          <a:schemeClr val="tx1"/>
                        </a:solidFill>
                      </a:endParaRPr>
                    </a:p>
                  </a:txBody>
                  <a:tcPr>
                    <a:solidFill>
                      <a:schemeClr val="bg1"/>
                    </a:solidFill>
                  </a:tcPr>
                </a:tc>
              </a:tr>
              <a:tr h="375920">
                <a:tc>
                  <a:txBody>
                    <a:bodyPr/>
                    <a:lstStyle/>
                    <a:p>
                      <a:pPr algn="ctr"/>
                      <a:r>
                        <a:rPr lang="de-CH" sz="1900" dirty="0" smtClean="0">
                          <a:solidFill>
                            <a:schemeClr val="tx1"/>
                          </a:solidFill>
                        </a:rPr>
                        <a:t>5</a:t>
                      </a:r>
                      <a:endParaRPr lang="de-CH" sz="1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CH" sz="1900" dirty="0">
                        <a:solidFill>
                          <a:schemeClr val="tx1"/>
                        </a:solidFill>
                      </a:endParaRPr>
                    </a:p>
                  </a:txBody>
                  <a:tcPr>
                    <a:lnL w="12700" cap="flat" cmpd="sng" algn="ctr">
                      <a:solidFill>
                        <a:schemeClr val="tx1"/>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rowSpan="4">
                  <a:txBody>
                    <a:bodyPr/>
                    <a:lstStyle/>
                    <a:p>
                      <a:pPr algn="ctr"/>
                      <a:r>
                        <a:rPr lang="de-CH" sz="1900" dirty="0" smtClean="0">
                          <a:solidFill>
                            <a:schemeClr val="tx1"/>
                          </a:solidFill>
                        </a:rPr>
                        <a:t>EFZ</a:t>
                      </a:r>
                      <a:endParaRPr lang="de-CH" sz="1900" dirty="0">
                        <a:solidFill>
                          <a:schemeClr val="tx1"/>
                        </a:solidFill>
                      </a:endParaRPr>
                    </a:p>
                  </a:txBody>
                  <a:tcPr anchor="ct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gradFill>
                      <a:gsLst>
                        <a:gs pos="0">
                          <a:schemeClr val="bg1"/>
                        </a:gs>
                        <a:gs pos="50000">
                          <a:srgbClr val="FFC000"/>
                        </a:gs>
                        <a:gs pos="100000">
                          <a:schemeClr val="bg1"/>
                        </a:gs>
                      </a:gsLst>
                      <a:lin ang="5400000" scaled="1"/>
                    </a:gradFill>
                  </a:tcPr>
                </a:tc>
                <a:tc vMerge="1">
                  <a:txBody>
                    <a:bodyPr/>
                    <a:lstStyle/>
                    <a:p>
                      <a:endParaRPr lang="de-CH" dirty="0">
                        <a:solidFill>
                          <a:schemeClr val="tx1"/>
                        </a:solidFill>
                      </a:endParaRPr>
                    </a:p>
                  </a:txBody>
                  <a:tcPr>
                    <a:solidFill>
                      <a:schemeClr val="bg1"/>
                    </a:solidFill>
                  </a:tcPr>
                </a:tc>
                <a:tc vMerge="1">
                  <a:txBody>
                    <a:bodyPr/>
                    <a:lstStyle/>
                    <a:p>
                      <a:endParaRPr lang="de-CH" dirty="0">
                        <a:solidFill>
                          <a:schemeClr val="tx1"/>
                        </a:solidFill>
                      </a:endParaRPr>
                    </a:p>
                  </a:txBody>
                  <a:tcPr>
                    <a:solidFill>
                      <a:schemeClr val="bg1"/>
                    </a:solidFill>
                  </a:tcPr>
                </a:tc>
                <a:tc>
                  <a:txBody>
                    <a:bodyPr/>
                    <a:lstStyle/>
                    <a:p>
                      <a:endParaRPr lang="de-CH" sz="1900" dirty="0">
                        <a:solidFill>
                          <a:schemeClr val="tx1"/>
                        </a:solidFill>
                      </a:endParaRPr>
                    </a:p>
                  </a:txBody>
                  <a:tcPr>
                    <a:lnR w="12700" cap="flat" cmpd="sng" algn="ctr">
                      <a:solidFill>
                        <a:schemeClr val="tx1"/>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r>
              <a:tr h="375920">
                <a:tc>
                  <a:txBody>
                    <a:bodyPr/>
                    <a:lstStyle/>
                    <a:p>
                      <a:pPr algn="ctr"/>
                      <a:r>
                        <a:rPr lang="de-CH" sz="1900" dirty="0" smtClean="0">
                          <a:solidFill>
                            <a:schemeClr val="tx1"/>
                          </a:solidFill>
                        </a:rPr>
                        <a:t>4</a:t>
                      </a:r>
                      <a:endParaRPr lang="de-CH" sz="1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CH" sz="1900" dirty="0">
                        <a:solidFill>
                          <a:schemeClr val="tx1"/>
                        </a:solidFill>
                      </a:endParaRPr>
                    </a:p>
                  </a:txBody>
                  <a:tcPr>
                    <a:lnL w="12700" cap="flat" cmpd="sng" algn="ctr">
                      <a:solidFill>
                        <a:schemeClr val="tx1"/>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vMerge="1">
                  <a:txBody>
                    <a:bodyPr/>
                    <a:lstStyle/>
                    <a:p>
                      <a:endParaRPr lang="de-CH" dirty="0">
                        <a:solidFill>
                          <a:schemeClr val="tx1"/>
                        </a:solidFill>
                      </a:endParaRPr>
                    </a:p>
                  </a:txBody>
                  <a:tcPr>
                    <a:solidFill>
                      <a:schemeClr val="bg1"/>
                    </a:solidFill>
                  </a:tcPr>
                </a:tc>
                <a:tc vMerge="1">
                  <a:txBody>
                    <a:bodyPr/>
                    <a:lstStyle/>
                    <a:p>
                      <a:endParaRPr lang="de-CH" dirty="0">
                        <a:solidFill>
                          <a:schemeClr val="tx1"/>
                        </a:solidFill>
                      </a:endParaRPr>
                    </a:p>
                  </a:txBody>
                  <a:tcPr>
                    <a:solidFill>
                      <a:schemeClr val="bg1"/>
                    </a:solidFill>
                  </a:tcPr>
                </a:tc>
                <a:tc>
                  <a:txBody>
                    <a:bodyPr/>
                    <a:lstStyle/>
                    <a:p>
                      <a:endParaRPr lang="de-CH" sz="1900" dirty="0">
                        <a:solidFill>
                          <a:schemeClr val="tx1"/>
                        </a:solidFill>
                      </a:endParaRPr>
                    </a:p>
                  </a:txBody>
                  <a:tcP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endParaRPr lang="de-CH" sz="1900" dirty="0">
                        <a:solidFill>
                          <a:schemeClr val="tx1"/>
                        </a:solidFill>
                      </a:endParaRPr>
                    </a:p>
                  </a:txBody>
                  <a:tcPr>
                    <a:lnR w="12700" cap="flat" cmpd="sng" algn="ctr">
                      <a:solidFill>
                        <a:schemeClr val="tx1"/>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r>
              <a:tr h="375920">
                <a:tc>
                  <a:txBody>
                    <a:bodyPr/>
                    <a:lstStyle/>
                    <a:p>
                      <a:pPr algn="ctr"/>
                      <a:r>
                        <a:rPr lang="de-CH" sz="1900" dirty="0" smtClean="0">
                          <a:solidFill>
                            <a:schemeClr val="tx1"/>
                          </a:solidFill>
                        </a:rPr>
                        <a:t>3</a:t>
                      </a:r>
                      <a:endParaRPr lang="de-CH" sz="1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de-CH" sz="1900" dirty="0" smtClean="0">
                          <a:solidFill>
                            <a:schemeClr val="tx1"/>
                          </a:solidFill>
                        </a:rPr>
                        <a:t>EBA</a:t>
                      </a:r>
                      <a:endParaRPr lang="de-CH" sz="1900" dirty="0">
                        <a:solidFill>
                          <a:schemeClr val="tx1"/>
                        </a:solidFill>
                      </a:endParaRPr>
                    </a:p>
                  </a:txBody>
                  <a:tcPr anchor="ctr">
                    <a:lnL w="12700" cap="flat" cmpd="sng" algn="ctr">
                      <a:solidFill>
                        <a:schemeClr val="tx1"/>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gradFill flip="none" rotWithShape="1">
                      <a:gsLst>
                        <a:gs pos="0">
                          <a:schemeClr val="bg1"/>
                        </a:gs>
                        <a:gs pos="54000">
                          <a:srgbClr val="FFFF00">
                            <a:lumMod val="100000"/>
                          </a:srgbClr>
                        </a:gs>
                        <a:gs pos="100000">
                          <a:schemeClr val="bg1"/>
                        </a:gs>
                      </a:gsLst>
                      <a:lin ang="5400000" scaled="1"/>
                      <a:tileRect/>
                    </a:gradFill>
                  </a:tcPr>
                </a:tc>
                <a:tc vMerge="1">
                  <a:txBody>
                    <a:bodyPr/>
                    <a:lstStyle/>
                    <a:p>
                      <a:endParaRPr lang="de-CH" dirty="0">
                        <a:solidFill>
                          <a:schemeClr val="tx1"/>
                        </a:solidFill>
                      </a:endParaRPr>
                    </a:p>
                  </a:txBody>
                  <a:tcPr>
                    <a:solidFill>
                      <a:schemeClr val="bg1"/>
                    </a:solidFill>
                  </a:tcPr>
                </a:tc>
                <a:tc>
                  <a:txBody>
                    <a:bodyPr/>
                    <a:lstStyle/>
                    <a:p>
                      <a:endParaRPr lang="de-CH" sz="1900" dirty="0">
                        <a:solidFill>
                          <a:schemeClr val="tx1"/>
                        </a:solidFill>
                      </a:endParaRPr>
                    </a:p>
                  </a:txBody>
                  <a:tcPr>
                    <a:lnB w="3175" cap="flat" cmpd="sng" algn="ctr">
                      <a:solidFill>
                        <a:schemeClr val="bg2"/>
                      </a:solidFill>
                      <a:prstDash val="solid"/>
                      <a:round/>
                      <a:headEnd type="none" w="med" len="med"/>
                      <a:tailEnd type="none" w="med" len="med"/>
                    </a:lnB>
                    <a:solidFill>
                      <a:schemeClr val="bg1"/>
                    </a:solidFill>
                  </a:tcPr>
                </a:tc>
                <a:tc>
                  <a:txBody>
                    <a:bodyPr/>
                    <a:lstStyle/>
                    <a:p>
                      <a:endParaRPr lang="de-CH" sz="1900" dirty="0">
                        <a:solidFill>
                          <a:schemeClr val="tx1"/>
                        </a:solidFill>
                      </a:endParaRPr>
                    </a:p>
                  </a:txBody>
                  <a:tcP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endParaRPr lang="de-CH" sz="1900" dirty="0">
                        <a:solidFill>
                          <a:schemeClr val="tx1"/>
                        </a:solidFill>
                      </a:endParaRPr>
                    </a:p>
                  </a:txBody>
                  <a:tcPr>
                    <a:lnR w="12700" cap="flat" cmpd="sng" algn="ctr">
                      <a:solidFill>
                        <a:schemeClr val="tx1"/>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r>
              <a:tr h="375920">
                <a:tc>
                  <a:txBody>
                    <a:bodyPr/>
                    <a:lstStyle/>
                    <a:p>
                      <a:pPr algn="ctr"/>
                      <a:r>
                        <a:rPr lang="de-CH" sz="1900" dirty="0" smtClean="0">
                          <a:solidFill>
                            <a:schemeClr val="tx1"/>
                          </a:solidFill>
                        </a:rPr>
                        <a:t>2</a:t>
                      </a:r>
                      <a:endParaRPr lang="de-CH" sz="1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de-CH" dirty="0"/>
                    </a:p>
                  </a:txBody>
                  <a:tcPr/>
                </a:tc>
                <a:tc vMerge="1">
                  <a:txBody>
                    <a:bodyPr/>
                    <a:lstStyle/>
                    <a:p>
                      <a:endParaRPr lang="de-CH" dirty="0">
                        <a:solidFill>
                          <a:schemeClr val="tx1"/>
                        </a:solidFill>
                      </a:endParaRPr>
                    </a:p>
                  </a:txBody>
                  <a:tcPr>
                    <a:solidFill>
                      <a:schemeClr val="bg1"/>
                    </a:solidFill>
                  </a:tcPr>
                </a:tc>
                <a:tc>
                  <a:txBody>
                    <a:bodyPr/>
                    <a:lstStyle/>
                    <a:p>
                      <a:endParaRPr lang="de-CH" sz="1900" dirty="0">
                        <a:solidFill>
                          <a:schemeClr val="tx1"/>
                        </a:solidFill>
                      </a:endParaRPr>
                    </a:p>
                  </a:txBody>
                  <a:tcP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endParaRPr lang="de-CH" sz="1900" dirty="0">
                        <a:solidFill>
                          <a:schemeClr val="tx1"/>
                        </a:solidFill>
                      </a:endParaRPr>
                    </a:p>
                  </a:txBody>
                  <a:tcP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endParaRPr lang="de-CH" sz="1900" dirty="0">
                        <a:solidFill>
                          <a:schemeClr val="tx1"/>
                        </a:solidFill>
                      </a:endParaRPr>
                    </a:p>
                  </a:txBody>
                  <a:tcPr>
                    <a:lnR w="12700" cap="flat" cmpd="sng" algn="ctr">
                      <a:solidFill>
                        <a:schemeClr val="tx1"/>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r>
              <a:tr h="375920">
                <a:tc>
                  <a:txBody>
                    <a:bodyPr/>
                    <a:lstStyle/>
                    <a:p>
                      <a:pPr algn="ctr"/>
                      <a:r>
                        <a:rPr lang="de-CH" sz="1900" dirty="0" smtClean="0">
                          <a:solidFill>
                            <a:schemeClr val="tx1"/>
                          </a:solidFill>
                        </a:rPr>
                        <a:t>1</a:t>
                      </a:r>
                      <a:endParaRPr lang="de-CH" sz="1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CH" sz="1900" dirty="0">
                        <a:solidFill>
                          <a:schemeClr val="tx1"/>
                        </a:solidFill>
                      </a:endParaRPr>
                    </a:p>
                  </a:txBody>
                  <a:tcPr>
                    <a:lnL w="12700" cap="flat" cmpd="sng" algn="ctr">
                      <a:solidFill>
                        <a:schemeClr val="tx1"/>
                      </a:solidFill>
                      <a:prstDash val="solid"/>
                      <a:round/>
                      <a:headEnd type="none" w="med" len="med"/>
                      <a:tailEnd type="none" w="med" len="med"/>
                    </a:lnL>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CH" sz="1900" dirty="0">
                        <a:solidFill>
                          <a:schemeClr val="tx1"/>
                        </a:solidFill>
                      </a:endParaRPr>
                    </a:p>
                  </a:txBody>
                  <a:tcP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CH" sz="1900" dirty="0">
                        <a:solidFill>
                          <a:schemeClr val="tx1"/>
                        </a:solidFill>
                      </a:endParaRPr>
                    </a:p>
                  </a:txBody>
                  <a:tcP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CH" sz="1900" dirty="0">
                        <a:solidFill>
                          <a:schemeClr val="tx1"/>
                        </a:solidFill>
                      </a:endParaRPr>
                    </a:p>
                  </a:txBody>
                  <a:tcP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CH" sz="1900" dirty="0">
                        <a:solidFill>
                          <a:schemeClr val="tx1"/>
                        </a:solidFill>
                      </a:endParaRPr>
                    </a:p>
                  </a:txBody>
                  <a:tcPr>
                    <a:lnR w="12700" cap="flat" cmpd="sng" algn="ctr">
                      <a:solidFill>
                        <a:schemeClr val="tx1"/>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500712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14416" y="500045"/>
            <a:ext cx="7822082" cy="714379"/>
          </a:xfrm>
        </p:spPr>
        <p:txBody>
          <a:bodyPr/>
          <a:lstStyle/>
          <a:p>
            <a:r>
              <a:rPr lang="de-CH" sz="2800" dirty="0" smtClean="0"/>
              <a:t>Unterstützung bei der Umsetzung</a:t>
            </a:r>
            <a:endParaRPr lang="de-CH" sz="2800" dirty="0"/>
          </a:p>
        </p:txBody>
      </p:sp>
      <p:sp>
        <p:nvSpPr>
          <p:cNvPr id="4" name="Foliennummernplatzhalter 3"/>
          <p:cNvSpPr>
            <a:spLocks noGrp="1"/>
          </p:cNvSpPr>
          <p:nvPr>
            <p:ph type="sldNum" sz="quarter" idx="13"/>
          </p:nvPr>
        </p:nvSpPr>
        <p:spPr/>
        <p:txBody>
          <a:bodyPr/>
          <a:lstStyle/>
          <a:p>
            <a:pPr>
              <a:defRPr/>
            </a:pPr>
            <a:fld id="{DBE2A496-4B5D-485F-BE34-FC891CEAD7EF}" type="slidenum">
              <a:rPr lang="de-CH" smtClean="0"/>
              <a:pPr>
                <a:defRPr/>
              </a:pPr>
              <a:t>6</a:t>
            </a:fld>
            <a:endParaRPr lang="de-CH" dirty="0"/>
          </a:p>
        </p:txBody>
      </p:sp>
      <p:sp>
        <p:nvSpPr>
          <p:cNvPr id="6" name="Inhaltsplatzhalter 2"/>
          <p:cNvSpPr>
            <a:spLocks noGrp="1"/>
          </p:cNvSpPr>
          <p:nvPr>
            <p:ph sz="quarter" idx="12"/>
          </p:nvPr>
        </p:nvSpPr>
        <p:spPr>
          <a:xfrm>
            <a:off x="1214420" y="1316765"/>
            <a:ext cx="7822081" cy="5217760"/>
          </a:xfrm>
        </p:spPr>
        <p:txBody>
          <a:bodyPr/>
          <a:lstStyle/>
          <a:p>
            <a:pPr marL="342900" lvl="1" indent="-342900">
              <a:spcBef>
                <a:spcPts val="1200"/>
              </a:spcBef>
              <a:buFont typeface="Arial" panose="020B0604020202020204" pitchFamily="34" charset="0"/>
              <a:buChar char="•"/>
            </a:pPr>
            <a:r>
              <a:rPr lang="de-CH" smtClean="0"/>
              <a:t>www.nqr-berufsbildung.ch  (neu mit FAQ)</a:t>
            </a:r>
            <a:endParaRPr lang="de-CH" dirty="0" smtClean="0"/>
          </a:p>
          <a:p>
            <a:pPr>
              <a:lnSpc>
                <a:spcPct val="100000"/>
              </a:lnSpc>
              <a:spcBef>
                <a:spcPts val="1200"/>
              </a:spcBef>
              <a:buFont typeface="Arial" panose="020B0604020202020204" pitchFamily="34" charset="0"/>
              <a:buChar char="•"/>
            </a:pPr>
            <a:r>
              <a:rPr lang="de-CH" dirty="0" smtClean="0"/>
              <a:t>Leitfaden</a:t>
            </a:r>
          </a:p>
          <a:p>
            <a:pPr marL="342830" lvl="1" indent="-342830">
              <a:spcBef>
                <a:spcPts val="1200"/>
              </a:spcBef>
              <a:buFont typeface="Arial" panose="020B0604020202020204" pitchFamily="34" charset="0"/>
              <a:buChar char="•"/>
            </a:pPr>
            <a:r>
              <a:rPr lang="de-CH" dirty="0"/>
              <a:t>Schulungen</a:t>
            </a:r>
          </a:p>
          <a:p>
            <a:pPr marL="799940" lvl="1" indent="-342830">
              <a:spcBef>
                <a:spcPts val="0"/>
              </a:spcBef>
              <a:buClr>
                <a:schemeClr val="accent1"/>
              </a:buClr>
              <a:buFont typeface="Wingdings" panose="05000000000000000000" pitchFamily="2" charset="2"/>
              <a:buChar char="Ø"/>
            </a:pPr>
            <a:r>
              <a:rPr lang="de-CH" dirty="0"/>
              <a:t>In D und F </a:t>
            </a:r>
          </a:p>
          <a:p>
            <a:pPr marL="799940" lvl="1" indent="-342830">
              <a:spcBef>
                <a:spcPts val="0"/>
              </a:spcBef>
              <a:buClr>
                <a:schemeClr val="accent1"/>
              </a:buClr>
              <a:buFont typeface="Wingdings" panose="05000000000000000000" pitchFamily="2" charset="2"/>
              <a:buChar char="Ø"/>
            </a:pPr>
            <a:r>
              <a:rPr lang="de-CH" dirty="0"/>
              <a:t>Praxisorientierte Workshops</a:t>
            </a:r>
          </a:p>
          <a:p>
            <a:pPr marL="342830" lvl="1" indent="-342830">
              <a:spcBef>
                <a:spcPts val="1200"/>
              </a:spcBef>
              <a:buFont typeface="Arial" panose="020B0604020202020204" pitchFamily="34" charset="0"/>
              <a:buChar char="•"/>
            </a:pPr>
            <a:r>
              <a:rPr lang="de-CH" dirty="0" smtClean="0"/>
              <a:t>Fachstelle NQR Berufsbildung im SBFI </a:t>
            </a:r>
          </a:p>
          <a:p>
            <a:pPr marL="342830" lvl="1" indent="-342830">
              <a:spcBef>
                <a:spcPts val="1200"/>
              </a:spcBef>
              <a:buFont typeface="Arial" panose="020B0604020202020204" pitchFamily="34" charset="0"/>
              <a:buChar char="•"/>
            </a:pPr>
            <a:r>
              <a:rPr lang="de-CH" dirty="0" smtClean="0"/>
              <a:t>Externe pädagogische Begleitung ist empfehlenswert</a:t>
            </a:r>
            <a:endParaRPr lang="de-CH" dirty="0"/>
          </a:p>
          <a:p>
            <a:pPr>
              <a:lnSpc>
                <a:spcPct val="100000"/>
              </a:lnSpc>
              <a:spcBef>
                <a:spcPts val="1200"/>
              </a:spcBef>
              <a:buFont typeface="Arial" panose="020B0604020202020204" pitchFamily="34" charset="0"/>
              <a:buChar char="•"/>
            </a:pPr>
            <a:r>
              <a:rPr lang="de-CH" dirty="0" smtClean="0"/>
              <a:t>Subvention</a:t>
            </a:r>
          </a:p>
          <a:p>
            <a:pPr marL="799940" lvl="1" indent="-342830">
              <a:spcBef>
                <a:spcPts val="0"/>
              </a:spcBef>
              <a:buClr>
                <a:schemeClr val="accent1"/>
              </a:buClr>
              <a:buFont typeface="Wingdings" panose="05000000000000000000" pitchFamily="2" charset="2"/>
              <a:buChar char="Ø"/>
            </a:pPr>
            <a:r>
              <a:rPr lang="de-CH" dirty="0"/>
              <a:t>3’600 </a:t>
            </a:r>
            <a:r>
              <a:rPr lang="de-CH" dirty="0" smtClean="0"/>
              <a:t>CHF/Abschluss</a:t>
            </a:r>
          </a:p>
        </p:txBody>
      </p:sp>
    </p:spTree>
    <p:extLst>
      <p:ext uri="{BB962C8B-B14F-4D97-AF65-F5344CB8AC3E}">
        <p14:creationId xmlns:p14="http://schemas.microsoft.com/office/powerpoint/2010/main" val="4060012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CH"/>
          </a:p>
        </p:txBody>
      </p:sp>
      <p:pic>
        <p:nvPicPr>
          <p:cNvPr id="5" name="Inhaltsplatzhalter 4"/>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107504" y="285733"/>
            <a:ext cx="4680520" cy="6619161"/>
          </a:xfrm>
        </p:spPr>
      </p:pic>
      <p:sp>
        <p:nvSpPr>
          <p:cNvPr id="4" name="Foliennummernplatzhalter 3"/>
          <p:cNvSpPr>
            <a:spLocks noGrp="1"/>
          </p:cNvSpPr>
          <p:nvPr>
            <p:ph type="sldNum" sz="quarter" idx="13"/>
          </p:nvPr>
        </p:nvSpPr>
        <p:spPr/>
        <p:txBody>
          <a:bodyPr/>
          <a:lstStyle/>
          <a:p>
            <a:pPr>
              <a:defRPr/>
            </a:pPr>
            <a:fld id="{DBE2A496-4B5D-485F-BE34-FC891CEAD7EF}" type="slidenum">
              <a:rPr lang="de-CH" smtClean="0"/>
              <a:pPr>
                <a:defRPr/>
              </a:pPr>
              <a:t>7</a:t>
            </a:fld>
            <a:endParaRPr lang="de-CH" dirty="0"/>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76672"/>
            <a:ext cx="4425681" cy="6258566"/>
          </a:xfrm>
          <a:prstGeom prst="rect">
            <a:avLst/>
          </a:prstGeom>
        </p:spPr>
      </p:pic>
    </p:spTree>
    <p:extLst>
      <p:ext uri="{BB962C8B-B14F-4D97-AF65-F5344CB8AC3E}">
        <p14:creationId xmlns:p14="http://schemas.microsoft.com/office/powerpoint/2010/main" val="950629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827584" y="1750544"/>
            <a:ext cx="7930704" cy="2686568"/>
          </a:xfrm>
        </p:spPr>
      </p:pic>
      <p:sp>
        <p:nvSpPr>
          <p:cNvPr id="2" name="Titel 1"/>
          <p:cNvSpPr>
            <a:spLocks noGrp="1"/>
          </p:cNvSpPr>
          <p:nvPr>
            <p:ph type="ctrTitle"/>
          </p:nvPr>
        </p:nvSpPr>
        <p:spPr>
          <a:xfrm>
            <a:off x="1214414" y="500042"/>
            <a:ext cx="6286544" cy="1051321"/>
          </a:xfrm>
        </p:spPr>
        <p:txBody>
          <a:bodyPr/>
          <a:lstStyle/>
          <a:p>
            <a:r>
              <a:rPr lang="de-CH" sz="2800" dirty="0" smtClean="0"/>
              <a:t>Der Ablauf einer Einstufung: </a:t>
            </a:r>
            <a:br>
              <a:rPr lang="de-CH" sz="2800" dirty="0" smtClean="0"/>
            </a:br>
            <a:r>
              <a:rPr lang="de-CH" sz="2800" dirty="0" smtClean="0"/>
              <a:t>1. Einstufungsanfrage </a:t>
            </a:r>
            <a:endParaRPr lang="de-CH" sz="2800" dirty="0"/>
          </a:p>
        </p:txBody>
      </p:sp>
      <p:sp>
        <p:nvSpPr>
          <p:cNvPr id="4" name="Foliennummernplatzhalter 3"/>
          <p:cNvSpPr>
            <a:spLocks noGrp="1"/>
          </p:cNvSpPr>
          <p:nvPr>
            <p:ph type="sldNum" sz="quarter" idx="13"/>
          </p:nvPr>
        </p:nvSpPr>
        <p:spPr/>
        <p:txBody>
          <a:bodyPr/>
          <a:lstStyle/>
          <a:p>
            <a:pPr>
              <a:defRPr/>
            </a:pPr>
            <a:fld id="{DBE2A496-4B5D-485F-BE34-FC891CEAD7EF}" type="slidenum">
              <a:rPr lang="de-CH" smtClean="0"/>
              <a:pPr>
                <a:defRPr/>
              </a:pPr>
              <a:t>8</a:t>
            </a:fld>
            <a:endParaRPr lang="de-CH" dirty="0"/>
          </a:p>
        </p:txBody>
      </p:sp>
      <p:pic>
        <p:nvPicPr>
          <p:cNvPr id="8" name="Picture 2" descr="C:\Users\sbfi-mua\AppData\Local\Microsoft\Windows\Temporary Internet Files\Content.IE5\3L4AY9PJ\MC90043475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7845" y="2132856"/>
            <a:ext cx="566793" cy="566793"/>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1043608" y="4636293"/>
            <a:ext cx="6912768" cy="1708160"/>
          </a:xfrm>
          <a:prstGeom prst="rect">
            <a:avLst/>
          </a:prstGeom>
          <a:noFill/>
        </p:spPr>
        <p:txBody>
          <a:bodyPr wrap="square" rtlCol="0">
            <a:spAutoFit/>
          </a:bodyPr>
          <a:lstStyle/>
          <a:p>
            <a:pPr marL="457200" indent="-457200">
              <a:buFont typeface="Arial" panose="020B0604020202020204" pitchFamily="34" charset="0"/>
              <a:buChar char="•"/>
            </a:pPr>
            <a:r>
              <a:rPr lang="de-CH" sz="2100" dirty="0" smtClean="0"/>
              <a:t>Download der Dokumente</a:t>
            </a:r>
          </a:p>
          <a:p>
            <a:pPr marL="457200" indent="-457200">
              <a:buFont typeface="Arial" panose="020B0604020202020204" pitchFamily="34" charset="0"/>
              <a:buChar char="•"/>
            </a:pPr>
            <a:r>
              <a:rPr lang="de-CH" sz="2100" dirty="0" smtClean="0"/>
              <a:t>Besuch der Schulung</a:t>
            </a:r>
          </a:p>
          <a:p>
            <a:pPr marL="457200" indent="-457200">
              <a:buFont typeface="Arial" panose="020B0604020202020204" pitchFamily="34" charset="0"/>
              <a:buChar char="•"/>
            </a:pPr>
            <a:r>
              <a:rPr lang="de-CH" sz="2100" dirty="0" smtClean="0"/>
              <a:t>Prüfung der Grundlagendokumente</a:t>
            </a:r>
          </a:p>
          <a:p>
            <a:pPr marL="457200" indent="-457200">
              <a:buFont typeface="Arial" panose="020B0604020202020204" pitchFamily="34" charset="0"/>
              <a:buChar char="•"/>
            </a:pPr>
            <a:r>
              <a:rPr lang="de-CH" sz="2100" dirty="0" smtClean="0"/>
              <a:t>Erstellen eines Zeitplanes</a:t>
            </a:r>
          </a:p>
          <a:p>
            <a:pPr marL="457200" indent="-457200">
              <a:buFont typeface="Arial" panose="020B0604020202020204" pitchFamily="34" charset="0"/>
              <a:buChar char="•"/>
            </a:pPr>
            <a:r>
              <a:rPr lang="de-CH" sz="2100" dirty="0" smtClean="0"/>
              <a:t>Einreichen der Einstufungsanfrage (Schritt 1)</a:t>
            </a:r>
          </a:p>
        </p:txBody>
      </p:sp>
    </p:spTree>
    <p:extLst>
      <p:ext uri="{BB962C8B-B14F-4D97-AF65-F5344CB8AC3E}">
        <p14:creationId xmlns:p14="http://schemas.microsoft.com/office/powerpoint/2010/main" val="3225831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827584" y="1524337"/>
            <a:ext cx="7890073" cy="1976671"/>
          </a:xfrm>
        </p:spPr>
      </p:pic>
      <p:sp>
        <p:nvSpPr>
          <p:cNvPr id="4" name="Foliennummernplatzhalter 3"/>
          <p:cNvSpPr>
            <a:spLocks noGrp="1"/>
          </p:cNvSpPr>
          <p:nvPr>
            <p:ph type="sldNum" sz="quarter" idx="13"/>
          </p:nvPr>
        </p:nvSpPr>
        <p:spPr/>
        <p:txBody>
          <a:bodyPr/>
          <a:lstStyle/>
          <a:p>
            <a:pPr>
              <a:defRPr/>
            </a:pPr>
            <a:fld id="{DBE2A496-4B5D-485F-BE34-FC891CEAD7EF}" type="slidenum">
              <a:rPr lang="de-CH" smtClean="0"/>
              <a:pPr>
                <a:defRPr/>
              </a:pPr>
              <a:t>9</a:t>
            </a:fld>
            <a:endParaRPr lang="de-CH" dirty="0"/>
          </a:p>
        </p:txBody>
      </p:sp>
      <p:sp>
        <p:nvSpPr>
          <p:cNvPr id="7" name="Textfeld 6"/>
          <p:cNvSpPr txBox="1"/>
          <p:nvPr/>
        </p:nvSpPr>
        <p:spPr>
          <a:xfrm>
            <a:off x="828902" y="3810924"/>
            <a:ext cx="7128792" cy="2677656"/>
          </a:xfrm>
          <a:prstGeom prst="rect">
            <a:avLst/>
          </a:prstGeom>
          <a:noFill/>
        </p:spPr>
        <p:txBody>
          <a:bodyPr wrap="square" rtlCol="0">
            <a:spAutoFit/>
          </a:bodyPr>
          <a:lstStyle/>
          <a:p>
            <a:r>
              <a:rPr lang="de-CH" sz="2100" dirty="0" smtClean="0"/>
              <a:t>Schritt 2: Die </a:t>
            </a:r>
            <a:r>
              <a:rPr lang="de-CH" sz="2100" dirty="0"/>
              <a:t>G</a:t>
            </a:r>
            <a:r>
              <a:rPr lang="de-CH" sz="2100" dirty="0" smtClean="0"/>
              <a:t>esamtsicht sämtlicher Abschlüsse der Trägerschaft erstellen</a:t>
            </a:r>
          </a:p>
          <a:p>
            <a:r>
              <a:rPr lang="de-CH" sz="2100" dirty="0" smtClean="0"/>
              <a:t>Schritt 3: Die Übersicht der beruflichen Handlungs-kompetenzen vorbereiten</a:t>
            </a:r>
          </a:p>
          <a:p>
            <a:r>
              <a:rPr lang="de-CH" sz="2100" dirty="0" smtClean="0"/>
              <a:t>Schritt 4: Das Niveau ermitteln und begründen</a:t>
            </a:r>
          </a:p>
          <a:p>
            <a:r>
              <a:rPr lang="de-CH" sz="2100" dirty="0" smtClean="0"/>
              <a:t>Schritt 5: Die Zeugniserläuterung oder den Diplomzusatz ausarbeiten</a:t>
            </a:r>
          </a:p>
          <a:p>
            <a:r>
              <a:rPr lang="de-CH" sz="2100" dirty="0" smtClean="0"/>
              <a:t>Schritt 6: Den Antrag auf Einstufung einreichen</a:t>
            </a:r>
            <a:endParaRPr lang="de-CH" sz="2100" dirty="0"/>
          </a:p>
        </p:txBody>
      </p:sp>
      <p:sp>
        <p:nvSpPr>
          <p:cNvPr id="9" name="Titel 1"/>
          <p:cNvSpPr>
            <a:spLocks noGrp="1"/>
          </p:cNvSpPr>
          <p:nvPr>
            <p:ph type="ctrTitle"/>
          </p:nvPr>
        </p:nvSpPr>
        <p:spPr>
          <a:xfrm>
            <a:off x="1214414" y="500042"/>
            <a:ext cx="6286544" cy="714379"/>
          </a:xfrm>
        </p:spPr>
        <p:txBody>
          <a:bodyPr/>
          <a:lstStyle/>
          <a:p>
            <a:r>
              <a:rPr lang="de-CH" sz="2800" dirty="0" smtClean="0"/>
              <a:t>2. Erarbeitung des Antrages </a:t>
            </a:r>
            <a:endParaRPr lang="de-CH" sz="2800" dirty="0"/>
          </a:p>
        </p:txBody>
      </p:sp>
    </p:spTree>
    <p:extLst>
      <p:ext uri="{BB962C8B-B14F-4D97-AF65-F5344CB8AC3E}">
        <p14:creationId xmlns:p14="http://schemas.microsoft.com/office/powerpoint/2010/main" val="1313322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Vorschlag_Standardpräsentation_BBT_d">
  <a:themeElements>
    <a:clrScheme name="Deimo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a:spAutoFit/>
      </a:bodyPr>
      <a:lstStyle>
        <a:defPPr>
          <a:defRPr sz="3200" b="1" dirty="0"/>
        </a:defPPr>
      </a:lstStyle>
    </a:tx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imo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rbeitsdokument" ma:contentTypeID="0x010100BD2DECCCD3A7484E92D1129C4610F05800E10797A4500842749BAC704C21BC7B46002899FFF60513E8468C195843C3759FC9" ma:contentTypeVersion="1" ma:contentTypeDescription="Ein neues Arbeitsdokument erstellen" ma:contentTypeScope="" ma:versionID="c87b3606124914478aa7110b54c561db">
  <xsd:schema xmlns:xsd="http://www.w3.org/2001/XMLSchema" xmlns:p="http://schemas.microsoft.com/office/2006/metadata/properties" xmlns:ns2="8d8645fa-5abf-4721-b62b-ac2d6ba341f2" targetNamespace="http://schemas.microsoft.com/office/2006/metadata/properties" ma:root="true" ma:fieldsID="2fe2fcdbc0c69213b2015bf80d40b8cb" ns2:_="">
    <xsd:import namespace="8d8645fa-5abf-4721-b62b-ac2d6ba341f2"/>
    <xsd:element name="properties">
      <xsd:complexType>
        <xsd:sequence>
          <xsd:element name="documentManagement">
            <xsd:complexType>
              <xsd:all>
                <xsd:element ref="ns2:GridSoftEPMDocumentVersion" minOccurs="0"/>
                <xsd:element ref="ns2:GridSoftEPMDocumentVersionDate" minOccurs="0"/>
                <xsd:element ref="ns2:GridSoftEPMDocumentStatus" minOccurs="0"/>
                <xsd:element ref="ns2:GridSoftEPMDocumentTailored" minOccurs="0"/>
              </xsd:all>
            </xsd:complexType>
          </xsd:element>
        </xsd:sequence>
      </xsd:complexType>
    </xsd:element>
  </xsd:schema>
  <xsd:schema xmlns:xsd="http://www.w3.org/2001/XMLSchema" xmlns:dms="http://schemas.microsoft.com/office/2006/documentManagement/types" targetNamespace="8d8645fa-5abf-4721-b62b-ac2d6ba341f2" elementFormDefault="qualified">
    <xsd:import namespace="http://schemas.microsoft.com/office/2006/documentManagement/types"/>
    <xsd:element name="GridSoftEPMDocumentVersion" ma:index="8" nillable="true" ma:displayName="Dokument Version" ma:description="Im Dokument angezeigte Version. IMMER MANUELL SETZEN!" ma:internalName="GridSoftEPMDocumentVersion">
      <xsd:simpleType>
        <xsd:restriction base="dms:Text"/>
      </xsd:simpleType>
    </xsd:element>
    <xsd:element name="GridSoftEPMDocumentVersionDate" ma:index="9" nillable="true" ma:displayName="Versionsdatum" ma:description="Im Dokument angezeigtes Versionsdatum. IMMER MANUELL SETZEN!" ma:internalName="GridSoftEPMDocumentVersionDate">
      <xsd:simpleType>
        <xsd:restriction base="dms:Text"/>
      </xsd:simpleType>
    </xsd:element>
    <xsd:element name="GridSoftEPMDocumentStatus" ma:index="10" nillable="true" ma:displayName="Dokument Status" ma:default="In Arbeit" ma:description="" ma:format="RadioButtons" ma:internalName="GridSoftEPMDocumentStatus">
      <xsd:simpleType>
        <xsd:restriction base="dms:Choice">
          <xsd:enumeration value="In Arbeit"/>
          <xsd:enumeration value="In Prüfung"/>
          <xsd:enumeration value="Abgeschlossen"/>
          <xsd:enumeration value="Genehmigt zur Nutzung"/>
        </xsd:restriction>
      </xsd:simpleType>
    </xsd:element>
    <xsd:element name="GridSoftEPMDocumentTailored" ma:index="11" nillable="true" ma:displayName="GridSoftEPMDocumentTailored" ma:description="" ma:hidden="true" ma:internalName="GridSoftEPMDocumentTailor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7" ma:displayName="Dokument 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f:fields xmlns:f="http://schemas.fabasoft.com/folio/2007/fields">
  <f:record ref="">
    <f:field ref="objname" par="" edit="true" text="Dualstark_18062014_DE (Kopie)"/>
    <f:field ref="objsubject" par="" edit="true" text=""/>
    <f:field ref="objcreatedby" par="" text="Schrieverhoff, Hannah, SBFI"/>
    <f:field ref="objcreatedat" par="" text="17.06.2014 16:17:55"/>
    <f:field ref="objchangedby" par="" text="Schrieverhoff, Hannah, SBFI"/>
    <f:field ref="objmodifiedat" par="" text="17.06.2014 16:28:44"/>
    <f:field ref="doc_FSCFOLIO_1_1001_FieldDocumentNumber" par="" text=""/>
    <f:field ref="doc_FSCFOLIO_1_1001_FieldSubject" par="" edit="true" text=""/>
    <f:field ref="FSCFOLIO_1_1001_FieldCurrentUser" par="" text="Sandra Müller"/>
    <f:field ref="CCAPRECONFIG_15_1001_Objektname" par="" edit="true" text="Dualstark_18062014_DE (Kopie)"/>
    <f:field ref="CHPRECONFIG_1_1001_Objektname" par="" edit="true" text="Dualstark_18062014_DE (Kopie)"/>
  </f:record>
  <f:display par="" text="...">
    <f:field ref="FSCFOLIO_1_1001_FieldCurrentUser" text="Aktueller Benutzer"/>
    <f:field ref="objsubject" text="Betreff (einzeilig)"/>
    <f:field ref="objcreatedat" text="Erzeugt am/um"/>
    <f:field ref="objcreatedby" text="Erzeugt von"/>
    <f:field ref="objmodifiedat" text="Letzte Änderung am/um"/>
    <f:field ref="objchangedby" text="Letzte Änderung von"/>
    <f:field ref="objname" text="Name"/>
    <f:field ref="CCAPRECONFIG_15_1001_Objektname" text="Objektname"/>
    <f:field ref="CHPRECONFIG_1_1001_Objektname" text="Objektname"/>
  </f:display>
  <f:display par="" text="Serienbrief">
    <f:field ref="doc_FSCFOLIO_1_1001_FieldSubject" text="Betreff"/>
    <f:field ref="doc_FSCFOLIO_1_1001_FieldDocumentNumber" text="Dokument Nummer"/>
  </f:display>
</f:fields>
</file>

<file path=customXml/item3.xml><?xml version="1.0" encoding="utf-8"?>
<p:properties xmlns:p="http://schemas.microsoft.com/office/2006/metadata/properties" xmlns:xsi="http://www.w3.org/2001/XMLSchema-instance">
  <documentManagement>
    <GridSoftEPMDocumentVersionDate xmlns="8d8645fa-5abf-4721-b62b-ac2d6ba341f2" xsi:nil="true"/>
    <GridSoftEPMDocumentTailored xmlns="8d8645fa-5abf-4721-b62b-ac2d6ba341f2" xsi:nil="true"/>
    <GridSoftEPMDocumentVersion xmlns="8d8645fa-5abf-4721-b62b-ac2d6ba341f2" xsi:nil="true"/>
    <GridSoftEPMDocumentStatus xmlns="8d8645fa-5abf-4721-b62b-ac2d6ba341f2">In Arbeit</GridSoftEPMDocumentStatu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E62BFC-01FF-40DB-8F0D-FA1C3E08C5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8645fa-5abf-4721-b62b-ac2d6ba341f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E8A9591-F074-446B-902F-511FF79C122F}">
  <ds:schemaRefs>
    <ds:schemaRef ds:uri="http://schemas.fabasoft.com/folio/2007/fields"/>
  </ds:schemaRefs>
</ds:datastoreItem>
</file>

<file path=customXml/itemProps3.xml><?xml version="1.0" encoding="utf-8"?>
<ds:datastoreItem xmlns:ds="http://schemas.openxmlformats.org/officeDocument/2006/customXml" ds:itemID="{EAFEDC25-3E6B-45E2-96C2-307DADB39702}">
  <ds:schemaRefs>
    <ds:schemaRef ds:uri="http://purl.org/dc/dcmitype/"/>
    <ds:schemaRef ds:uri="http://schemas.microsoft.com/office/2006/documentManagement/types"/>
    <ds:schemaRef ds:uri="8d8645fa-5abf-4721-b62b-ac2d6ba341f2"/>
    <ds:schemaRef ds:uri="http://www.w3.org/XML/1998/namespace"/>
    <ds:schemaRef ds:uri="http://schemas.openxmlformats.org/package/2006/metadata/core-properties"/>
    <ds:schemaRef ds:uri="http://purl.org/dc/elements/1.1/"/>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88AA89F8-13A6-4361-BF42-128628D5AF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951</Words>
  <Application>Microsoft Office PowerPoint</Application>
  <PresentationFormat>Bildschirmpräsentation (4:3)</PresentationFormat>
  <Paragraphs>171</Paragraphs>
  <Slides>12</Slides>
  <Notes>12</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12</vt:i4>
      </vt:variant>
    </vt:vector>
  </HeadingPairs>
  <TitlesOfParts>
    <vt:vector size="18" baseType="lpstr">
      <vt:lpstr>Arial</vt:lpstr>
      <vt:lpstr>Symbol</vt:lpstr>
      <vt:lpstr>Calibri</vt:lpstr>
      <vt:lpstr>Wingdings</vt:lpstr>
      <vt:lpstr>Vorschlag_Standardpräsentation_BBT_d</vt:lpstr>
      <vt:lpstr>Visio</vt:lpstr>
      <vt:lpstr>Nationaler Qualifikationsrahmen für Abschlüsse der Berufsbildung</vt:lpstr>
      <vt:lpstr>Der Europäische Qualifikationsrahmen (EQR)</vt:lpstr>
      <vt:lpstr>Der NQR Berufsbildung</vt:lpstr>
      <vt:lpstr>Der Prozess der Einstufung</vt:lpstr>
      <vt:lpstr>Tendenzen nach Abschlussart</vt:lpstr>
      <vt:lpstr>Unterstützung bei der Umsetzung</vt:lpstr>
      <vt:lpstr>PowerPoint-Präsentation</vt:lpstr>
      <vt:lpstr>Der Ablauf einer Einstufung:  1. Einstufungsanfrage </vt:lpstr>
      <vt:lpstr>2. Erarbeitung des Antrages </vt:lpstr>
      <vt:lpstr>3. Prüfung und Entscheid</vt:lpstr>
      <vt:lpstr>Stand der Umsetzung April 2015</vt:lpstr>
      <vt:lpstr>Merci!</vt:lpstr>
    </vt:vector>
  </TitlesOfParts>
  <Company>EVD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 Arial_52_fett</dc:title>
  <dc:creator>Désirée Kunze</dc:creator>
  <cp:lastModifiedBy>Amato Nicoletta</cp:lastModifiedBy>
  <cp:revision>492</cp:revision>
  <cp:lastPrinted>2015-04-28T14:07:56Z</cp:lastPrinted>
  <dcterms:created xsi:type="dcterms:W3CDTF">2009-07-29T09:47:09Z</dcterms:created>
  <dcterms:modified xsi:type="dcterms:W3CDTF">2015-04-28T14:08:05Z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EVDCFG@15.1400:ActualVersionNumber">
    <vt:lpwstr>1</vt:lpwstr>
  </property>
  <property fmtid="{D5CDD505-2E9C-101B-9397-08002B2CF9AE}" pid="3" name="FSC#EVDCFG@15.1400:ActualVersionCreatedAt">
    <vt:lpwstr>2014-06-17T16:17:55</vt:lpwstr>
  </property>
  <property fmtid="{D5CDD505-2E9C-101B-9397-08002B2CF9AE}" pid="4" name="FSC#EVDCFG@15.1400:ResponsibleBureau_DE">
    <vt:lpwstr>Staatssekretariat für Bildung, Forschung und Innovation SBFI</vt:lpwstr>
  </property>
  <property fmtid="{D5CDD505-2E9C-101B-9397-08002B2CF9AE}" pid="5" name="FSC#EVDCFG@15.1400:ResponsibleBureau_EN">
    <vt:lpwstr>State Secretariat for Education, Research and Innovation SERI</vt:lpwstr>
  </property>
  <property fmtid="{D5CDD505-2E9C-101B-9397-08002B2CF9AE}" pid="6" name="FSC#EVDCFG@15.1400:ResponsibleBureau_FR">
    <vt:lpwstr>Secrétariat d'Etat à la formation, à la recherche et à l'innovation SEFRI</vt:lpwstr>
  </property>
  <property fmtid="{D5CDD505-2E9C-101B-9397-08002B2CF9AE}" pid="7" name="FSC#EVDCFG@15.1400:ResponsibleBureau_IT">
    <vt:lpwstr>Segreteria di Stato per la formazione, la ricerca e l'innovazione SEFRI</vt:lpwstr>
  </property>
  <property fmtid="{D5CDD505-2E9C-101B-9397-08002B2CF9AE}" pid="8" name="FSC#EVDCFG@15.1400:UserInChargeUserTitle">
    <vt:lpwstr/>
  </property>
  <property fmtid="{D5CDD505-2E9C-101B-9397-08002B2CF9AE}" pid="9" name="FSC#EVDCFG@15.1400:UserInChargeUserName">
    <vt:lpwstr>Hübschi</vt:lpwstr>
  </property>
  <property fmtid="{D5CDD505-2E9C-101B-9397-08002B2CF9AE}" pid="10" name="FSC#EVDCFG@15.1400:UserInChargeUserFirstname">
    <vt:lpwstr/>
  </property>
  <property fmtid="{D5CDD505-2E9C-101B-9397-08002B2CF9AE}" pid="11" name="FSC#EVDCFG@15.1400:UserInChargeUserEnvSalutationDE">
    <vt:lpwstr>Wissenschaftlicher Berater der Direktorin_x000d_
Conseiller scientifique de la directrice </vt:lpwstr>
  </property>
  <property fmtid="{D5CDD505-2E9C-101B-9397-08002B2CF9AE}" pid="12" name="FSC#EVDCFG@15.1400:UserInChargeUserEnvSalutationEN">
    <vt:lpwstr/>
  </property>
  <property fmtid="{D5CDD505-2E9C-101B-9397-08002B2CF9AE}" pid="13" name="FSC#EVDCFG@15.1400:UserInChargeUserEnvSalutationFR">
    <vt:lpwstr/>
  </property>
  <property fmtid="{D5CDD505-2E9C-101B-9397-08002B2CF9AE}" pid="14" name="FSC#EVDCFG@15.1400:UserInChargeUserEnvSalutationIT">
    <vt:lpwstr/>
  </property>
  <property fmtid="{D5CDD505-2E9C-101B-9397-08002B2CF9AE}" pid="15" name="FSC#EVDCFG@15.1400:FilerespUserPersonTitle">
    <vt:lpwstr>BBT</vt:lpwstr>
  </property>
  <property fmtid="{D5CDD505-2E9C-101B-9397-08002B2CF9AE}" pid="16" name="FSC#EVDCFG@15.1400:Address">
    <vt:lpwstr/>
  </property>
  <property fmtid="{D5CDD505-2E9C-101B-9397-08002B2CF9AE}" pid="17" name="FSC#COOSYSTEM@1.1:Container">
    <vt:lpwstr>COO.2101.108.4.38381</vt:lpwstr>
  </property>
  <property fmtid="{D5CDD505-2E9C-101B-9397-08002B2CF9AE}" pid="18" name="FSC#COOELAK@1.1001:Subject">
    <vt:lpwstr/>
  </property>
  <property fmtid="{D5CDD505-2E9C-101B-9397-08002B2CF9AE}" pid="19" name="FSC#COOELAK@1.1001:FileReference">
    <vt:lpwstr>316/2013/01831</vt:lpwstr>
  </property>
  <property fmtid="{D5CDD505-2E9C-101B-9397-08002B2CF9AE}" pid="20" name="FSC#COOELAK@1.1001:FileRefYear">
    <vt:lpwstr>2013</vt:lpwstr>
  </property>
  <property fmtid="{D5CDD505-2E9C-101B-9397-08002B2CF9AE}" pid="21" name="FSC#COOELAK@1.1001:FileRefOrdinal">
    <vt:lpwstr>1831</vt:lpwstr>
  </property>
  <property fmtid="{D5CDD505-2E9C-101B-9397-08002B2CF9AE}" pid="22" name="FSC#COOELAK@1.1001:FileRefOU">
    <vt:lpwstr>BGM/SBFI</vt:lpwstr>
  </property>
  <property fmtid="{D5CDD505-2E9C-101B-9397-08002B2CF9AE}" pid="23" name="FSC#COOELAK@1.1001:Organization">
    <vt:lpwstr/>
  </property>
  <property fmtid="{D5CDD505-2E9C-101B-9397-08002B2CF9AE}" pid="24" name="FSC#COOELAK@1.1001:Owner">
    <vt:lpwstr>Schrieverhoff, Hannah</vt:lpwstr>
  </property>
  <property fmtid="{D5CDD505-2E9C-101B-9397-08002B2CF9AE}" pid="25" name="FSC#COOELAK@1.1001:OwnerExtension">
    <vt:lpwstr/>
  </property>
  <property fmtid="{D5CDD505-2E9C-101B-9397-08002B2CF9AE}" pid="26" name="FSC#COOELAK@1.1001:OwnerFaxExtension">
    <vt:lpwstr/>
  </property>
  <property fmtid="{D5CDD505-2E9C-101B-9397-08002B2CF9AE}" pid="27" name="FSC#COOELAK@1.1001:DispatchedBy">
    <vt:lpwstr/>
  </property>
  <property fmtid="{D5CDD505-2E9C-101B-9397-08002B2CF9AE}" pid="28" name="FSC#COOELAK@1.1001:DispatchedAt">
    <vt:lpwstr/>
  </property>
  <property fmtid="{D5CDD505-2E9C-101B-9397-08002B2CF9AE}" pid="29" name="FSC#COOELAK@1.1001:ApprovedBy">
    <vt:lpwstr/>
  </property>
  <property fmtid="{D5CDD505-2E9C-101B-9397-08002B2CF9AE}" pid="30" name="FSC#COOELAK@1.1001:ApprovedAt">
    <vt:lpwstr/>
  </property>
  <property fmtid="{D5CDD505-2E9C-101B-9397-08002B2CF9AE}" pid="31" name="FSC#COOELAK@1.1001:Department">
    <vt:lpwstr>Direktion (DIR/SBFI)</vt:lpwstr>
  </property>
  <property fmtid="{D5CDD505-2E9C-101B-9397-08002B2CF9AE}" pid="32" name="FSC#COOELAK@1.1001:CreatedAt">
    <vt:lpwstr>17.06.2014</vt:lpwstr>
  </property>
  <property fmtid="{D5CDD505-2E9C-101B-9397-08002B2CF9AE}" pid="33" name="FSC#COOELAK@1.1001:OU">
    <vt:lpwstr>Berufliche Grundbildung und Maturitäten (BGM/SBFI)</vt:lpwstr>
  </property>
  <property fmtid="{D5CDD505-2E9C-101B-9397-08002B2CF9AE}" pid="34" name="FSC#COOELAK@1.1001:Priority">
    <vt:lpwstr> ()</vt:lpwstr>
  </property>
  <property fmtid="{D5CDD505-2E9C-101B-9397-08002B2CF9AE}" pid="35" name="FSC#COOELAK@1.1001:ObjBarCode">
    <vt:lpwstr>*COO.2101.108.4.38381*</vt:lpwstr>
  </property>
  <property fmtid="{D5CDD505-2E9C-101B-9397-08002B2CF9AE}" pid="36" name="FSC#COOELAK@1.1001:RefBarCode">
    <vt:lpwstr>*COO.2101.108.6.902969*</vt:lpwstr>
  </property>
  <property fmtid="{D5CDD505-2E9C-101B-9397-08002B2CF9AE}" pid="37" name="FSC#COOELAK@1.1001:FileRefBarCode">
    <vt:lpwstr>*316/2013/01831*</vt:lpwstr>
  </property>
  <property fmtid="{D5CDD505-2E9C-101B-9397-08002B2CF9AE}" pid="38" name="FSC#COOELAK@1.1001:ExternalRef">
    <vt:lpwstr/>
  </property>
  <property fmtid="{D5CDD505-2E9C-101B-9397-08002B2CF9AE}" pid="39" name="FSC#COOELAK@1.1001:IncomingNumber">
    <vt:lpwstr/>
  </property>
  <property fmtid="{D5CDD505-2E9C-101B-9397-08002B2CF9AE}" pid="40" name="FSC#COOELAK@1.1001:IncomingSubject">
    <vt:lpwstr/>
  </property>
  <property fmtid="{D5CDD505-2E9C-101B-9397-08002B2CF9AE}" pid="41" name="FSC#COOELAK@1.1001:ProcessResponsible">
    <vt:lpwstr/>
  </property>
  <property fmtid="{D5CDD505-2E9C-101B-9397-08002B2CF9AE}" pid="42" name="FSC#COOELAK@1.1001:ProcessResponsiblePhone">
    <vt:lpwstr/>
  </property>
  <property fmtid="{D5CDD505-2E9C-101B-9397-08002B2CF9AE}" pid="43" name="FSC#COOELAK@1.1001:ProcessResponsibleMail">
    <vt:lpwstr/>
  </property>
  <property fmtid="{D5CDD505-2E9C-101B-9397-08002B2CF9AE}" pid="44" name="FSC#COOELAK@1.1001:ProcessResponsibleFax">
    <vt:lpwstr/>
  </property>
  <property fmtid="{D5CDD505-2E9C-101B-9397-08002B2CF9AE}" pid="45" name="FSC#COOELAK@1.1001:ApproverFirstName">
    <vt:lpwstr/>
  </property>
  <property fmtid="{D5CDD505-2E9C-101B-9397-08002B2CF9AE}" pid="46" name="FSC#COOELAK@1.1001:ApproverSurName">
    <vt:lpwstr/>
  </property>
  <property fmtid="{D5CDD505-2E9C-101B-9397-08002B2CF9AE}" pid="47" name="FSC#COOELAK@1.1001:ApproverTitle">
    <vt:lpwstr/>
  </property>
  <property fmtid="{D5CDD505-2E9C-101B-9397-08002B2CF9AE}" pid="48" name="FSC#COOELAK@1.1001:ExternalDate">
    <vt:lpwstr/>
  </property>
  <property fmtid="{D5CDD505-2E9C-101B-9397-08002B2CF9AE}" pid="49" name="FSC#COOELAK@1.1001:SettlementApprovedAt">
    <vt:lpwstr/>
  </property>
  <property fmtid="{D5CDD505-2E9C-101B-9397-08002B2CF9AE}" pid="50" name="FSC#COOELAK@1.1001:BaseNumber">
    <vt:lpwstr>316</vt:lpwstr>
  </property>
  <property fmtid="{D5CDD505-2E9C-101B-9397-08002B2CF9AE}" pid="51" name="FSC#COOELAK@1.1001:CurrentUserRolePos">
    <vt:lpwstr>Sachbearbeiter/-in</vt:lpwstr>
  </property>
  <property fmtid="{D5CDD505-2E9C-101B-9397-08002B2CF9AE}" pid="52" name="FSC#COOELAK@1.1001:CurrentUserEmail">
    <vt:lpwstr>sandra.mueller@sbfi.admin.ch</vt:lpwstr>
  </property>
  <property fmtid="{D5CDD505-2E9C-101B-9397-08002B2CF9AE}" pid="53" name="FSC#ELAKGOV@1.1001:PersonalSubjGender">
    <vt:lpwstr/>
  </property>
  <property fmtid="{D5CDD505-2E9C-101B-9397-08002B2CF9AE}" pid="54" name="FSC#ELAKGOV@1.1001:PersonalSubjFirstName">
    <vt:lpwstr/>
  </property>
  <property fmtid="{D5CDD505-2E9C-101B-9397-08002B2CF9AE}" pid="55" name="FSC#ELAKGOV@1.1001:PersonalSubjSurName">
    <vt:lpwstr/>
  </property>
  <property fmtid="{D5CDD505-2E9C-101B-9397-08002B2CF9AE}" pid="56" name="FSC#ELAKGOV@1.1001:PersonalSubjSalutation">
    <vt:lpwstr/>
  </property>
  <property fmtid="{D5CDD505-2E9C-101B-9397-08002B2CF9AE}" pid="57" name="FSC#ELAKGOV@1.1001:PersonalSubjAddress">
    <vt:lpwstr/>
  </property>
  <property fmtid="{D5CDD505-2E9C-101B-9397-08002B2CF9AE}" pid="58" name="FSC#EVDCFG@15.1400:PositionNumber">
    <vt:lpwstr>316</vt:lpwstr>
  </property>
  <property fmtid="{D5CDD505-2E9C-101B-9397-08002B2CF9AE}" pid="59" name="FSC#EVDCFG@15.1400:Dossierref">
    <vt:lpwstr>316/2013/01831</vt:lpwstr>
  </property>
  <property fmtid="{D5CDD505-2E9C-101B-9397-08002B2CF9AE}" pid="60" name="FSC#EVDCFG@15.1400:FileRespEmail">
    <vt:lpwstr>remy.huebschi@sbfi.admin.ch</vt:lpwstr>
  </property>
  <property fmtid="{D5CDD505-2E9C-101B-9397-08002B2CF9AE}" pid="61" name="FSC#EVDCFG@15.1400:FileRespFax">
    <vt:lpwstr>+41 31 324 96 15</vt:lpwstr>
  </property>
  <property fmtid="{D5CDD505-2E9C-101B-9397-08002B2CF9AE}" pid="62" name="FSC#EVDCFG@15.1400:FileRespHome">
    <vt:lpwstr>Bern</vt:lpwstr>
  </property>
  <property fmtid="{D5CDD505-2E9C-101B-9397-08002B2CF9AE}" pid="63" name="FSC#EVDCFG@15.1400:FileResponsible">
    <vt:lpwstr>Rémy Hübschi</vt:lpwstr>
  </property>
  <property fmtid="{D5CDD505-2E9C-101B-9397-08002B2CF9AE}" pid="64" name="FSC#EVDCFG@15.1400:UserInCharge">
    <vt:lpwstr/>
  </property>
  <property fmtid="{D5CDD505-2E9C-101B-9397-08002B2CF9AE}" pid="65" name="FSC#EVDCFG@15.1400:FileRespOrg">
    <vt:lpwstr>Berufliche Grundbildung und Maturitäten</vt:lpwstr>
  </property>
  <property fmtid="{D5CDD505-2E9C-101B-9397-08002B2CF9AE}" pid="66" name="FSC#EVDCFG@15.1400:FileRespOrgHome">
    <vt:lpwstr>Bern</vt:lpwstr>
  </property>
  <property fmtid="{D5CDD505-2E9C-101B-9397-08002B2CF9AE}" pid="67" name="FSC#EVDCFG@15.1400:FileRespOrgStreet">
    <vt:lpwstr>Effingerstrasse 27</vt:lpwstr>
  </property>
  <property fmtid="{D5CDD505-2E9C-101B-9397-08002B2CF9AE}" pid="68" name="FSC#EVDCFG@15.1400:FileRespOrgZipCode">
    <vt:lpwstr>3003</vt:lpwstr>
  </property>
  <property fmtid="{D5CDD505-2E9C-101B-9397-08002B2CF9AE}" pid="69" name="FSC#EVDCFG@15.1400:FileRespshortsign">
    <vt:lpwstr>huy</vt:lpwstr>
  </property>
  <property fmtid="{D5CDD505-2E9C-101B-9397-08002B2CF9AE}" pid="70" name="FSC#EVDCFG@15.1400:FileRespStreet">
    <vt:lpwstr>Effingerstrasse 27</vt:lpwstr>
  </property>
  <property fmtid="{D5CDD505-2E9C-101B-9397-08002B2CF9AE}" pid="71" name="FSC#EVDCFG@15.1400:FileRespTel">
    <vt:lpwstr>+41 31 322 21 27</vt:lpwstr>
  </property>
  <property fmtid="{D5CDD505-2E9C-101B-9397-08002B2CF9AE}" pid="72" name="FSC#EVDCFG@15.1400:FileRespZipCode">
    <vt:lpwstr>3003</vt:lpwstr>
  </property>
  <property fmtid="{D5CDD505-2E9C-101B-9397-08002B2CF9AE}" pid="73" name="FSC#EVDCFG@15.1400:OutAttachElectr">
    <vt:lpwstr/>
  </property>
  <property fmtid="{D5CDD505-2E9C-101B-9397-08002B2CF9AE}" pid="74" name="FSC#EVDCFG@15.1400:OutAttachPhysic">
    <vt:lpwstr/>
  </property>
  <property fmtid="{D5CDD505-2E9C-101B-9397-08002B2CF9AE}" pid="75" name="FSC#EVDCFG@15.1400:SignAcceptedDraft1">
    <vt:lpwstr/>
  </property>
  <property fmtid="{D5CDD505-2E9C-101B-9397-08002B2CF9AE}" pid="76" name="FSC#EVDCFG@15.1400:SignAcceptedDraft1FR">
    <vt:lpwstr/>
  </property>
  <property fmtid="{D5CDD505-2E9C-101B-9397-08002B2CF9AE}" pid="77" name="FSC#EVDCFG@15.1400:SignAcceptedDraft2">
    <vt:lpwstr/>
  </property>
  <property fmtid="{D5CDD505-2E9C-101B-9397-08002B2CF9AE}" pid="78" name="FSC#EVDCFG@15.1400:SignAcceptedDraft2FR">
    <vt:lpwstr/>
  </property>
  <property fmtid="{D5CDD505-2E9C-101B-9397-08002B2CF9AE}" pid="79" name="FSC#EVDCFG@15.1400:SignApproved1">
    <vt:lpwstr/>
  </property>
  <property fmtid="{D5CDD505-2E9C-101B-9397-08002B2CF9AE}" pid="80" name="FSC#EVDCFG@15.1400:SignApproved1FR">
    <vt:lpwstr/>
  </property>
  <property fmtid="{D5CDD505-2E9C-101B-9397-08002B2CF9AE}" pid="81" name="FSC#EVDCFG@15.1400:SignApproved2">
    <vt:lpwstr/>
  </property>
  <property fmtid="{D5CDD505-2E9C-101B-9397-08002B2CF9AE}" pid="82" name="FSC#EVDCFG@15.1400:SignApproved2FR">
    <vt:lpwstr/>
  </property>
  <property fmtid="{D5CDD505-2E9C-101B-9397-08002B2CF9AE}" pid="83" name="FSC#EVDCFG@15.1400:SubDossierBarCode">
    <vt:lpwstr/>
  </property>
  <property fmtid="{D5CDD505-2E9C-101B-9397-08002B2CF9AE}" pid="84" name="FSC#EVDCFG@15.1400:Subject">
    <vt:lpwstr/>
  </property>
  <property fmtid="{D5CDD505-2E9C-101B-9397-08002B2CF9AE}" pid="85" name="FSC#EVDCFG@15.1400:Title">
    <vt:lpwstr>Dualstark_18062014_DE (Kopie)</vt:lpwstr>
  </property>
  <property fmtid="{D5CDD505-2E9C-101B-9397-08002B2CF9AE}" pid="86" name="FSC#EVDCFG@15.1400:UserFunction">
    <vt:lpwstr>Leiter/-in - in IGL/SBFI</vt:lpwstr>
  </property>
  <property fmtid="{D5CDD505-2E9C-101B-9397-08002B2CF9AE}" pid="87" name="FSC#EVDCFG@15.1400:SalutationEnglish">
    <vt:lpwstr>Upper-Secondary Education</vt:lpwstr>
  </property>
  <property fmtid="{D5CDD505-2E9C-101B-9397-08002B2CF9AE}" pid="88" name="FSC#EVDCFG@15.1400:SalutationFrench">
    <vt:lpwstr>Formation professionnelle initiale et maturités</vt:lpwstr>
  </property>
  <property fmtid="{D5CDD505-2E9C-101B-9397-08002B2CF9AE}" pid="89" name="FSC#EVDCFG@15.1400:SalutationGerman">
    <vt:lpwstr>Berufliche Grundbildung und Maturitäten</vt:lpwstr>
  </property>
  <property fmtid="{D5CDD505-2E9C-101B-9397-08002B2CF9AE}" pid="90" name="FSC#EVDCFG@15.1400:SalutationItalian">
    <vt:lpwstr>Formazione professionale di base e maturità</vt:lpwstr>
  </property>
  <property fmtid="{D5CDD505-2E9C-101B-9397-08002B2CF9AE}" pid="91" name="FSC#EVDCFG@15.1400:SalutationEnglishUser">
    <vt:lpwstr/>
  </property>
  <property fmtid="{D5CDD505-2E9C-101B-9397-08002B2CF9AE}" pid="92" name="FSC#EVDCFG@15.1400:SalutationFrenchUser">
    <vt:lpwstr>Conseiller scientifique de la directrice </vt:lpwstr>
  </property>
  <property fmtid="{D5CDD505-2E9C-101B-9397-08002B2CF9AE}" pid="93" name="FSC#EVDCFG@15.1400:SalutationGermanUser">
    <vt:lpwstr>Wissenschaftlicher Berater der Direktorin</vt:lpwstr>
  </property>
  <property fmtid="{D5CDD505-2E9C-101B-9397-08002B2CF9AE}" pid="94" name="FSC#EVDCFG@15.1400:SalutationItalianUser">
    <vt:lpwstr/>
  </property>
  <property fmtid="{D5CDD505-2E9C-101B-9397-08002B2CF9AE}" pid="95" name="FSC#EVDCFG@15.1400:FileRespOrgShortname">
    <vt:lpwstr>BGM/SBFI</vt:lpwstr>
  </property>
  <property fmtid="{D5CDD505-2E9C-101B-9397-08002B2CF9AE}" pid="96" name="ContentTypeId">
    <vt:lpwstr>0x010100BD2DECCCD3A7484E92D1129C4610F05800E10797A4500842749BAC704C21BC7B46002899FFF60513E8468C195843C3759FC9</vt:lpwstr>
  </property>
  <property fmtid="{D5CDD505-2E9C-101B-9397-08002B2CF9AE}" pid="97" name="FSC#EVDCFG@15.1400:DocumentID">
    <vt:lpwstr/>
  </property>
  <property fmtid="{D5CDD505-2E9C-101B-9397-08002B2CF9AE}" pid="98" name="FSC#EVDCFG@15.1400:DossierBarCode">
    <vt:lpwstr/>
  </property>
  <property fmtid="{D5CDD505-2E9C-101B-9397-08002B2CF9AE}" pid="99" name="FSC#EVDCFG@15.1400:ResponsibleEditorFirstname">
    <vt:lpwstr>Rémy</vt:lpwstr>
  </property>
  <property fmtid="{D5CDD505-2E9C-101B-9397-08002B2CF9AE}" pid="100" name="FSC#EVDCFG@15.1400:ResponsibleEditorSurname">
    <vt:lpwstr>Hübschi</vt:lpwstr>
  </property>
  <property fmtid="{D5CDD505-2E9C-101B-9397-08002B2CF9AE}" pid="101" name="FSC#EVDCFG@15.1400:GroupTitle">
    <vt:lpwstr>Berufliche Grundbildung und Maturitäten</vt:lpwstr>
  </property>
  <property fmtid="{D5CDD505-2E9C-101B-9397-08002B2CF9AE}" pid="102" name="FSC#ATSTATECFG@1.1001:Office">
    <vt:lpwstr/>
  </property>
  <property fmtid="{D5CDD505-2E9C-101B-9397-08002B2CF9AE}" pid="103" name="FSC#ATSTATECFG@1.1001:Agent">
    <vt:lpwstr>BBT Rémy Hübschi</vt:lpwstr>
  </property>
  <property fmtid="{D5CDD505-2E9C-101B-9397-08002B2CF9AE}" pid="104" name="FSC#ATSTATECFG@1.1001:AgentPhone">
    <vt:lpwstr>+41 31 322 21 27</vt:lpwstr>
  </property>
  <property fmtid="{D5CDD505-2E9C-101B-9397-08002B2CF9AE}" pid="105" name="FSC#ATSTATECFG@1.1001:DepartmentFax">
    <vt:lpwstr>+41 31 324 96 15</vt:lpwstr>
  </property>
  <property fmtid="{D5CDD505-2E9C-101B-9397-08002B2CF9AE}" pid="106" name="FSC#ATSTATECFG@1.1001:DepartmentEmail">
    <vt:lpwstr>info@bbt.admin.ch</vt:lpwstr>
  </property>
  <property fmtid="{D5CDD505-2E9C-101B-9397-08002B2CF9AE}" pid="107" name="FSC#ATSTATECFG@1.1001:SubfileDate">
    <vt:lpwstr>21.06.2013</vt:lpwstr>
  </property>
  <property fmtid="{D5CDD505-2E9C-101B-9397-08002B2CF9AE}" pid="108" name="FSC#ATSTATECFG@1.1001:SubfileSubject">
    <vt:lpwstr/>
  </property>
  <property fmtid="{D5CDD505-2E9C-101B-9397-08002B2CF9AE}" pid="109" name="FSC#ATSTATECFG@1.1001:DepartmentZipCode">
    <vt:lpwstr>3003</vt:lpwstr>
  </property>
  <property fmtid="{D5CDD505-2E9C-101B-9397-08002B2CF9AE}" pid="110" name="FSC#ATSTATECFG@1.1001:DepartmentCountry">
    <vt:lpwstr/>
  </property>
  <property fmtid="{D5CDD505-2E9C-101B-9397-08002B2CF9AE}" pid="111" name="FSC#ATSTATECFG@1.1001:DepartmentCity">
    <vt:lpwstr>Bern</vt:lpwstr>
  </property>
  <property fmtid="{D5CDD505-2E9C-101B-9397-08002B2CF9AE}" pid="112" name="FSC#ATSTATECFG@1.1001:DepartmentStreet">
    <vt:lpwstr>Effingerstrasse 27</vt:lpwstr>
  </property>
  <property fmtid="{D5CDD505-2E9C-101B-9397-08002B2CF9AE}" pid="113" name="FSC#ATSTATECFG@1.1001:DepartmentDVR">
    <vt:lpwstr/>
  </property>
  <property fmtid="{D5CDD505-2E9C-101B-9397-08002B2CF9AE}" pid="114" name="FSC#ATSTATECFG@1.1001:DepartmentUID">
    <vt:lpwstr/>
  </property>
  <property fmtid="{D5CDD505-2E9C-101B-9397-08002B2CF9AE}" pid="115" name="FSC#ATSTATECFG@1.1001:SubfileReference">
    <vt:lpwstr>2013/043336</vt:lpwstr>
  </property>
  <property fmtid="{D5CDD505-2E9C-101B-9397-08002B2CF9AE}" pid="116" name="FSC#ATSTATECFG@1.1001:Clause">
    <vt:lpwstr/>
  </property>
  <property fmtid="{D5CDD505-2E9C-101B-9397-08002B2CF9AE}" pid="117" name="FSC#ATSTATECFG@1.1001:ApprovedSignature">
    <vt:lpwstr/>
  </property>
  <property fmtid="{D5CDD505-2E9C-101B-9397-08002B2CF9AE}" pid="118" name="FSC#ATSTATECFG@1.1001:BankAccount">
    <vt:lpwstr/>
  </property>
  <property fmtid="{D5CDD505-2E9C-101B-9397-08002B2CF9AE}" pid="119" name="FSC#ATSTATECFG@1.1001:BankAccountOwner">
    <vt:lpwstr/>
  </property>
  <property fmtid="{D5CDD505-2E9C-101B-9397-08002B2CF9AE}" pid="120" name="FSC#ATSTATECFG@1.1001:BankInstitute">
    <vt:lpwstr/>
  </property>
  <property fmtid="{D5CDD505-2E9C-101B-9397-08002B2CF9AE}" pid="121" name="FSC#ATSTATECFG@1.1001:BankAccountID">
    <vt:lpwstr/>
  </property>
  <property fmtid="{D5CDD505-2E9C-101B-9397-08002B2CF9AE}" pid="122" name="FSC#ATSTATECFG@1.1001:BankAccountIBAN">
    <vt:lpwstr/>
  </property>
  <property fmtid="{D5CDD505-2E9C-101B-9397-08002B2CF9AE}" pid="123" name="FSC#ATSTATECFG@1.1001:BankAccountBIC">
    <vt:lpwstr/>
  </property>
  <property fmtid="{D5CDD505-2E9C-101B-9397-08002B2CF9AE}" pid="124" name="FSC#ATSTATECFG@1.1001:BankName">
    <vt:lpwstr/>
  </property>
  <property fmtid="{D5CDD505-2E9C-101B-9397-08002B2CF9AE}" pid="125" name="FSC#CCAPRECONFIG@15.1001:AddrAnrede">
    <vt:lpwstr/>
  </property>
  <property fmtid="{D5CDD505-2E9C-101B-9397-08002B2CF9AE}" pid="126" name="FSC#CCAPRECONFIG@15.1001:AddrTitel">
    <vt:lpwstr/>
  </property>
  <property fmtid="{D5CDD505-2E9C-101B-9397-08002B2CF9AE}" pid="127" name="FSC#CCAPRECONFIG@15.1001:AddrNachgestellter_Titel">
    <vt:lpwstr/>
  </property>
  <property fmtid="{D5CDD505-2E9C-101B-9397-08002B2CF9AE}" pid="128" name="FSC#CCAPRECONFIG@15.1001:AddrVorname">
    <vt:lpwstr/>
  </property>
  <property fmtid="{D5CDD505-2E9C-101B-9397-08002B2CF9AE}" pid="129" name="FSC#CCAPRECONFIG@15.1001:AddrNachname">
    <vt:lpwstr/>
  </property>
  <property fmtid="{D5CDD505-2E9C-101B-9397-08002B2CF9AE}" pid="130" name="FSC#CCAPRECONFIG@15.1001:AddrzH">
    <vt:lpwstr/>
  </property>
  <property fmtid="{D5CDD505-2E9C-101B-9397-08002B2CF9AE}" pid="131" name="FSC#CCAPRECONFIG@15.1001:AddrGeschlecht">
    <vt:lpwstr/>
  </property>
  <property fmtid="{D5CDD505-2E9C-101B-9397-08002B2CF9AE}" pid="132" name="FSC#CCAPRECONFIG@15.1001:AddrStrasse">
    <vt:lpwstr/>
  </property>
  <property fmtid="{D5CDD505-2E9C-101B-9397-08002B2CF9AE}" pid="133" name="FSC#CCAPRECONFIG@15.1001:AddrHausnummer">
    <vt:lpwstr/>
  </property>
  <property fmtid="{D5CDD505-2E9C-101B-9397-08002B2CF9AE}" pid="134" name="FSC#CCAPRECONFIG@15.1001:AddrStiege">
    <vt:lpwstr/>
  </property>
  <property fmtid="{D5CDD505-2E9C-101B-9397-08002B2CF9AE}" pid="135" name="FSC#CCAPRECONFIG@15.1001:AddrTuer">
    <vt:lpwstr/>
  </property>
  <property fmtid="{D5CDD505-2E9C-101B-9397-08002B2CF9AE}" pid="136" name="FSC#CCAPRECONFIG@15.1001:AddrPostfach">
    <vt:lpwstr/>
  </property>
  <property fmtid="{D5CDD505-2E9C-101B-9397-08002B2CF9AE}" pid="137" name="FSC#CCAPRECONFIG@15.1001:AddrPostleitzahl">
    <vt:lpwstr/>
  </property>
  <property fmtid="{D5CDD505-2E9C-101B-9397-08002B2CF9AE}" pid="138" name="FSC#CCAPRECONFIG@15.1001:AddrOrt">
    <vt:lpwstr/>
  </property>
  <property fmtid="{D5CDD505-2E9C-101B-9397-08002B2CF9AE}" pid="139" name="FSC#CCAPRECONFIG@15.1001:AddrLand">
    <vt:lpwstr/>
  </property>
  <property fmtid="{D5CDD505-2E9C-101B-9397-08002B2CF9AE}" pid="140" name="FSC#CCAPRECONFIG@15.1001:AddrEmail">
    <vt:lpwstr/>
  </property>
  <property fmtid="{D5CDD505-2E9C-101B-9397-08002B2CF9AE}" pid="141" name="FSC#CCAPRECONFIG@15.1001:AddrAdresse">
    <vt:lpwstr/>
  </property>
  <property fmtid="{D5CDD505-2E9C-101B-9397-08002B2CF9AE}" pid="142" name="FSC#CCAPRECONFIG@15.1001:AddrFax">
    <vt:lpwstr/>
  </property>
  <property fmtid="{D5CDD505-2E9C-101B-9397-08002B2CF9AE}" pid="143" name="FSC#CCAPRECONFIG@15.1001:AddrOrganisationsname">
    <vt:lpwstr/>
  </property>
  <property fmtid="{D5CDD505-2E9C-101B-9397-08002B2CF9AE}" pid="144" name="FSC#CCAPRECONFIG@15.1001:AddrOrganisationskurzname">
    <vt:lpwstr/>
  </property>
  <property fmtid="{D5CDD505-2E9C-101B-9397-08002B2CF9AE}" pid="145" name="FSC#CCAPRECONFIG@15.1001:AddrAbschriftsbemerkung">
    <vt:lpwstr/>
  </property>
  <property fmtid="{D5CDD505-2E9C-101B-9397-08002B2CF9AE}" pid="146" name="FSC#CCAPRECONFIG@15.1001:AddrName_Zeile_2">
    <vt:lpwstr/>
  </property>
  <property fmtid="{D5CDD505-2E9C-101B-9397-08002B2CF9AE}" pid="147" name="FSC#CCAPRECONFIG@15.1001:AddrName_Zeile_3">
    <vt:lpwstr/>
  </property>
  <property fmtid="{D5CDD505-2E9C-101B-9397-08002B2CF9AE}" pid="148" name="FSC#CCAPRECONFIG@15.1001:AddrPostalischeAdresse">
    <vt:lpwstr/>
  </property>
  <property fmtid="{D5CDD505-2E9C-101B-9397-08002B2CF9AE}" pid="149" name="FSC#FSCFOLIO@1.1001:docpropproject">
    <vt:lpwstr/>
  </property>
</Properties>
</file>