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4" r:id="rId4"/>
    <p:sldId id="257" r:id="rId5"/>
    <p:sldId id="274" r:id="rId6"/>
    <p:sldId id="273" r:id="rId7"/>
    <p:sldId id="266" r:id="rId8"/>
    <p:sldId id="290" r:id="rId9"/>
    <p:sldId id="267" r:id="rId10"/>
    <p:sldId id="268" r:id="rId11"/>
    <p:sldId id="284" r:id="rId12"/>
    <p:sldId id="283" r:id="rId13"/>
    <p:sldId id="269" r:id="rId14"/>
    <p:sldId id="282" r:id="rId15"/>
    <p:sldId id="270" r:id="rId16"/>
    <p:sldId id="278" r:id="rId17"/>
    <p:sldId id="277" r:id="rId18"/>
    <p:sldId id="271" r:id="rId19"/>
    <p:sldId id="289" r:id="rId20"/>
    <p:sldId id="288" r:id="rId21"/>
    <p:sldId id="275" r:id="rId22"/>
    <p:sldId id="285" r:id="rId23"/>
  </p:sldIdLst>
  <p:sldSz cx="9144000" cy="6858000" type="screen4x3"/>
  <p:notesSz cx="6735763" cy="9866313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38" autoAdjust="0"/>
  </p:normalViewPr>
  <p:slideViewPr>
    <p:cSldViewPr>
      <p:cViewPr varScale="1">
        <p:scale>
          <a:sx n="102" d="100"/>
          <a:sy n="102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26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80726520\AppData\Local\Temp\fsc.client\dav\2015_03_03_Export_2013_-_Zahlungne_Bundesbeitr&#228;ge_etc_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U80726520\AppData\Local\Temp\fsc.client\dav\Export_2013_-_Analyse_PG_und_Kosten_nach_BP_und_HF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'Entwicklung BB Rechnungsjahr'!$H$14</c:f>
          <c:strCache>
            <c:ptCount val="1"/>
            <c:pt idx="0">
              <c:v>Bundesbeiträge Rechnungsjahr</c:v>
            </c:pt>
          </c:strCache>
        </c:strRef>
      </c:tx>
      <c:layout>
        <c:manualLayout>
          <c:xMode val="edge"/>
          <c:yMode val="edge"/>
          <c:x val="0.303156829534663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4.969276094276094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1.2 Mio.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62571035084152E-3"/>
                  <c:y val="6.62584175084175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2.2 Mio.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554449924851114E-3"/>
                  <c:y val="2.296717171717171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10.2 Mio.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3861248121156E-3"/>
                  <c:y val="8.65803872053872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14.2</a:t>
                    </a:r>
                    <a:r>
                      <a:rPr lang="en-US" baseline="0" dirty="0"/>
                      <a:t> Mio.</a:t>
                    </a:r>
                    <a:r>
                      <a:rPr lang="en-US" dirty="0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22.3 Mio.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'Entwicklung BB Rechnungsjahr'!$B$42:$B$46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'Entwicklung BB Rechnungsjahr'!$D$42:$D$46</c:f>
              <c:numCache>
                <c:formatCode>_ * #,##0_ ;_ * \-#,##0_ ;_ * "-"??_ ;_ @_ </c:formatCode>
                <c:ptCount val="5"/>
                <c:pt idx="0">
                  <c:v>1208877</c:v>
                </c:pt>
                <c:pt idx="1">
                  <c:v>2186735</c:v>
                </c:pt>
                <c:pt idx="2">
                  <c:v>10176199</c:v>
                </c:pt>
                <c:pt idx="3">
                  <c:v>14233515</c:v>
                </c:pt>
                <c:pt idx="4">
                  <c:v>22252825.094000001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3621376"/>
        <c:axId val="255062016"/>
      </c:barChart>
      <c:catAx>
        <c:axId val="2536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5062016"/>
        <c:crosses val="autoZero"/>
        <c:auto val="1"/>
        <c:lblAlgn val="ctr"/>
        <c:lblOffset val="100"/>
        <c:noMultiLvlLbl val="0"/>
      </c:catAx>
      <c:valAx>
        <c:axId val="25506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362137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800" baseline="0" dirty="0" smtClean="0"/>
              <a:t>Prüfungsgebühren</a:t>
            </a:r>
          </a:p>
        </c:rich>
      </c:tx>
      <c:layout>
        <c:manualLayout>
          <c:xMode val="edge"/>
          <c:yMode val="edge"/>
          <c:x val="0.35732580868352359"/>
          <c:y val="2.469743220770884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'Prüfungsgebühren 2011 - 2014'!$L$6</c:f>
              <c:strCache>
                <c:ptCount val="1"/>
                <c:pt idx="0">
                  <c:v>Mittelwert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'Prüfungsgebühren 2011 - 2014'!$M$4:$P$4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'Prüfungsgebühren 2011 - 2014'!$M$6:$P$6</c:f>
              <c:numCache>
                <c:formatCode>_ * #,##0_ ;_ * \-#,##0_ ;_ * "-"??_ ;_ @_ </c:formatCode>
                <c:ptCount val="4"/>
                <c:pt idx="0">
                  <c:v>2045.7163636363634</c:v>
                </c:pt>
                <c:pt idx="1">
                  <c:v>2122.3978540772532</c:v>
                </c:pt>
                <c:pt idx="2">
                  <c:v>1952.9546511627909</c:v>
                </c:pt>
                <c:pt idx="3">
                  <c:v>1698.555057471264</c:v>
                </c:pt>
              </c:numCache>
            </c:numRef>
          </c:val>
        </c:ser>
        <c:ser>
          <c:idx val="0"/>
          <c:order val="1"/>
          <c:tx>
            <c:strRef>
              <c:f>'Prüfungsgebühren 2011 - 2014'!$L$7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'Prüfungsgebühren 2011 - 2014'!$M$4:$P$4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'Prüfungsgebühren 2011 - 2014'!$M$7:$P$7</c:f>
              <c:numCache>
                <c:formatCode>_ * #,##0_ ;_ * \-#,##0_ ;_ * "-"??_ ;_ @_ </c:formatCode>
                <c:ptCount val="4"/>
                <c:pt idx="0">
                  <c:v>2000</c:v>
                </c:pt>
                <c:pt idx="1">
                  <c:v>2070</c:v>
                </c:pt>
                <c:pt idx="2">
                  <c:v>1800</c:v>
                </c:pt>
                <c:pt idx="3">
                  <c:v>1600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512576"/>
        <c:axId val="255514112"/>
      </c:barChart>
      <c:catAx>
        <c:axId val="25551257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5514112"/>
        <c:crosses val="autoZero"/>
        <c:auto val="1"/>
        <c:lblAlgn val="ctr"/>
        <c:lblOffset val="100"/>
        <c:noMultiLvlLbl val="0"/>
      </c:catAx>
      <c:valAx>
        <c:axId val="25551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551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800" dirty="0"/>
              <a:t>Prüfungsgebühren</a:t>
            </a:r>
            <a:r>
              <a:rPr lang="de-CH" dirty="0"/>
              <a:t> </a:t>
            </a:r>
            <a:r>
              <a:rPr lang="de-CH" dirty="0" smtClean="0"/>
              <a:t>nach </a:t>
            </a:r>
            <a:r>
              <a:rPr lang="de-CH" dirty="0"/>
              <a:t>Prüfungstyp </a:t>
            </a:r>
          </a:p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dirty="0"/>
              <a:t>(Mittelwert)</a:t>
            </a:r>
          </a:p>
        </c:rich>
      </c:tx>
      <c:layout>
        <c:manualLayout>
          <c:xMode val="edge"/>
          <c:yMode val="edge"/>
          <c:x val="0.300399012269077"/>
          <c:y val="9.6590909090909087E-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'Prüfungsgebühren 2011 - 2014'!$Q$54</c:f>
              <c:strCache>
                <c:ptCount val="1"/>
                <c:pt idx="0">
                  <c:v>BP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'Prüfungsgebühren 2011 - 2014'!$R$53:$U$53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'Prüfungsgebühren 2011 - 2014'!$R$54:$U$54</c:f>
              <c:numCache>
                <c:formatCode>_ * #,##0_ ;_ * \-#,##0_ ;_ * "-"??_ ;_ @_ </c:formatCode>
                <c:ptCount val="4"/>
                <c:pt idx="0">
                  <c:v>1871.809722222222</c:v>
                </c:pt>
                <c:pt idx="1">
                  <c:v>1941.615923566879</c:v>
                </c:pt>
                <c:pt idx="2">
                  <c:v>1799.325704225352</c:v>
                </c:pt>
                <c:pt idx="3">
                  <c:v>1642.0295238095239</c:v>
                </c:pt>
              </c:numCache>
            </c:numRef>
          </c:val>
        </c:ser>
        <c:ser>
          <c:idx val="1"/>
          <c:order val="1"/>
          <c:tx>
            <c:strRef>
              <c:f>'Prüfungsgebühren 2011 - 2014'!$Q$55</c:f>
              <c:strCache>
                <c:ptCount val="1"/>
                <c:pt idx="0">
                  <c:v>HFP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'Prüfungsgebühren 2011 - 2014'!$R$53:$U$53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'Prüfungsgebühren 2011 - 2014'!$R$55:$U$55</c:f>
              <c:numCache>
                <c:formatCode>_ * #,##0_ ;_ * \-#,##0_ ;_ * "-"??_ ;_ @_ </c:formatCode>
                <c:ptCount val="4"/>
                <c:pt idx="0">
                  <c:v>2375.2236842105262</c:v>
                </c:pt>
                <c:pt idx="1">
                  <c:v>2495.8552631578946</c:v>
                </c:pt>
                <c:pt idx="2">
                  <c:v>2251.794520547945</c:v>
                </c:pt>
                <c:pt idx="3">
                  <c:v>1846.9345833333334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635712"/>
        <c:axId val="267637504"/>
      </c:barChart>
      <c:catAx>
        <c:axId val="26763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67637504"/>
        <c:crosses val="autoZero"/>
        <c:auto val="1"/>
        <c:lblAlgn val="ctr"/>
        <c:lblOffset val="100"/>
        <c:noMultiLvlLbl val="0"/>
      </c:catAx>
      <c:valAx>
        <c:axId val="26763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67635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800" baseline="0" dirty="0" smtClean="0"/>
              <a:t>Tagesansatz Expertinnen/Experten</a:t>
            </a:r>
            <a:endParaRPr lang="de-CH" sz="1800" baseline="0" dirty="0"/>
          </a:p>
        </c:rich>
      </c:tx>
      <c:layout>
        <c:manualLayout>
          <c:xMode val="edge"/>
          <c:yMode val="edge"/>
          <c:x val="0.2924337002096436"/>
          <c:y val="5.18939393939393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247725284339456"/>
          <c:y val="0.18097222222222226"/>
          <c:w val="0.77696719160104988"/>
          <c:h val="0.50219160104986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'Expertenansätze 2011 - 2014'!$L$7</c:f>
              <c:strCache>
                <c:ptCount val="1"/>
                <c:pt idx="0">
                  <c:v>Mittelwert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'Expertenansätze 2011 - 2014'!$M$5:$P$5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'Expertenansätze 2011 - 2014'!$M$7:$P$7</c:f>
              <c:numCache>
                <c:formatCode>_ * #,##0_ ;_ * \-#,##0_ ;_ * "-"??_ ;_ @_ </c:formatCode>
                <c:ptCount val="4"/>
                <c:pt idx="0">
                  <c:v>459.54786363636362</c:v>
                </c:pt>
                <c:pt idx="1">
                  <c:v>486.88716738197417</c:v>
                </c:pt>
                <c:pt idx="2">
                  <c:v>492.07558139534876</c:v>
                </c:pt>
                <c:pt idx="3">
                  <c:v>574.25632183908044</c:v>
                </c:pt>
              </c:numCache>
            </c:numRef>
          </c:val>
        </c:ser>
        <c:ser>
          <c:idx val="0"/>
          <c:order val="1"/>
          <c:tx>
            <c:strRef>
              <c:f>'Expertenansätze 2011 - 2014'!$L$6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'Expertenansätze 2011 - 2014'!$M$5:$P$5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'Expertenansätze 2011 - 2014'!$M$6:$P$6</c:f>
              <c:numCache>
                <c:formatCode>_ * #,##0_ ;_ * \-#,##0_ ;_ * "-"??_ ;_ @_ </c:formatCode>
                <c:ptCount val="4"/>
                <c:pt idx="0">
                  <c:v>387.5</c:v>
                </c:pt>
                <c:pt idx="1">
                  <c:v>400</c:v>
                </c:pt>
                <c:pt idx="2">
                  <c:v>400</c:v>
                </c:pt>
                <c:pt idx="3">
                  <c:v>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851328"/>
        <c:axId val="254865408"/>
      </c:barChart>
      <c:catAx>
        <c:axId val="25485132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4865408"/>
        <c:crosses val="autoZero"/>
        <c:auto val="1"/>
        <c:lblAlgn val="ctr"/>
        <c:lblOffset val="100"/>
        <c:noMultiLvlLbl val="0"/>
      </c:catAx>
      <c:valAx>
        <c:axId val="254865408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4851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aseline="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dirty="0"/>
              <a:t>Kosten je </a:t>
            </a:r>
            <a:r>
              <a:rPr lang="de-CH" dirty="0" smtClean="0"/>
              <a:t>Kandidat/-in</a:t>
            </a:r>
            <a:endParaRPr lang="de-CH" dirty="0"/>
          </a:p>
        </c:rich>
      </c:tx>
      <c:layout>
        <c:manualLayout>
          <c:xMode val="edge"/>
          <c:yMode val="edge"/>
          <c:x val="0.3520012312062921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'Kosten je Kandidat 2011 - 2014'!$L$7</c:f>
              <c:strCache>
                <c:ptCount val="1"/>
                <c:pt idx="0">
                  <c:v>Mittelwert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2011 - 2014'!$M$5:$P$5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2011 - 2014'!$M$7:$P$7</c:f>
              <c:numCache>
                <c:formatCode>_ * #,##0_ ;_ * \-#,##0_ ;_ * "-"??_ ;_ @_ </c:formatCode>
                <c:ptCount val="4"/>
                <c:pt idx="0">
                  <c:v>2496.170428523415</c:v>
                </c:pt>
                <c:pt idx="1">
                  <c:v>2577.3962315296048</c:v>
                </c:pt>
                <c:pt idx="2">
                  <c:v>2709.1610525664114</c:v>
                </c:pt>
                <c:pt idx="3">
                  <c:v>3026.505347527715</c:v>
                </c:pt>
              </c:numCache>
            </c:numRef>
          </c:val>
        </c:ser>
        <c:ser>
          <c:idx val="0"/>
          <c:order val="1"/>
          <c:tx>
            <c:strRef>
              <c:f>'Kosten je Kandidat 2011 - 2014'!$L$6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2011 - 2014'!$M$5:$P$5</c:f>
              <c:numCache>
                <c:formatCode>@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2011 - 2014'!$M$6:$P$6</c:f>
              <c:numCache>
                <c:formatCode>_ * #,##0_ ;_ * \-#,##0_ ;_ * "-"??_ ;_ @_ </c:formatCode>
                <c:ptCount val="4"/>
                <c:pt idx="0">
                  <c:v>2093.6154761904763</c:v>
                </c:pt>
                <c:pt idx="1">
                  <c:v>2077.4541237113399</c:v>
                </c:pt>
                <c:pt idx="2">
                  <c:v>2189.1176470588234</c:v>
                </c:pt>
                <c:pt idx="3">
                  <c:v>2750.4194694960215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998016"/>
        <c:axId val="254999552"/>
      </c:barChart>
      <c:catAx>
        <c:axId val="25499801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4999552"/>
        <c:crosses val="autoZero"/>
        <c:auto val="1"/>
        <c:lblAlgn val="ctr"/>
        <c:lblOffset val="100"/>
        <c:noMultiLvlLbl val="0"/>
      </c:catAx>
      <c:valAx>
        <c:axId val="25499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4998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95788778844429"/>
          <c:y val="0.92921985276489749"/>
          <c:w val="0.29438995727669109"/>
          <c:h val="5.221495857185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dirty="0"/>
              <a:t>Kosten je </a:t>
            </a:r>
            <a:r>
              <a:rPr lang="de-CH" dirty="0" smtClean="0"/>
              <a:t>Kandidat/-in </a:t>
            </a:r>
            <a:r>
              <a:rPr lang="de-CH" dirty="0"/>
              <a:t>nach Prüfungsgrösse
 (Mittelwert)</a:t>
            </a:r>
          </a:p>
        </c:rich>
      </c:tx>
      <c:layout>
        <c:manualLayout>
          <c:xMode val="edge"/>
          <c:yMode val="edge"/>
          <c:x val="0.2531607934456292"/>
          <c:y val="5.264754994055386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'Kosten je Kandidat 2011 - 2014'!$Q$77</c:f>
              <c:strCache>
                <c:ptCount val="1"/>
                <c:pt idx="0">
                  <c:v>1 - 9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2011 - 2014'!$R$76:$U$76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2011 - 2014'!$R$77:$U$77</c:f>
              <c:numCache>
                <c:formatCode>_ * #,##0_ ;_ * \-#,##0_ ;_ * "-"??_ ;_ @_ </c:formatCode>
                <c:ptCount val="4"/>
                <c:pt idx="0">
                  <c:v>6146.0300000000007</c:v>
                </c:pt>
                <c:pt idx="1">
                  <c:v>4565.8101724137923</c:v>
                </c:pt>
                <c:pt idx="2">
                  <c:v>6622.6261224489781</c:v>
                </c:pt>
                <c:pt idx="3">
                  <c:v>4671.726235294117</c:v>
                </c:pt>
              </c:numCache>
            </c:numRef>
          </c:val>
        </c:ser>
        <c:ser>
          <c:idx val="1"/>
          <c:order val="1"/>
          <c:tx>
            <c:strRef>
              <c:f>'Kosten je Kandidat 2011 - 2014'!$Q$78</c:f>
              <c:strCache>
                <c:ptCount val="1"/>
                <c:pt idx="0">
                  <c:v>10 - 24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2011 - 2014'!$R$76:$U$76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2011 - 2014'!$R$78:$U$78</c:f>
              <c:numCache>
                <c:formatCode>_ * #,##0_ ;_ * \-#,##0_ ;_ * "-"??_ ;_ @_ </c:formatCode>
                <c:ptCount val="4"/>
                <c:pt idx="0">
                  <c:v>3943.686376470589</c:v>
                </c:pt>
                <c:pt idx="1">
                  <c:v>4152.0420800627935</c:v>
                </c:pt>
                <c:pt idx="2">
                  <c:v>4398.4417705779342</c:v>
                </c:pt>
                <c:pt idx="3">
                  <c:v>4296.4589543726242</c:v>
                </c:pt>
              </c:numCache>
            </c:numRef>
          </c:val>
        </c:ser>
        <c:ser>
          <c:idx val="2"/>
          <c:order val="2"/>
          <c:tx>
            <c:strRef>
              <c:f>'Kosten je Kandidat 2011 - 2014'!$Q$79</c:f>
              <c:strCache>
                <c:ptCount val="1"/>
                <c:pt idx="0">
                  <c:v>25 - 99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2011 - 2014'!$R$76:$U$76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2011 - 2014'!$R$79:$U$79</c:f>
              <c:numCache>
                <c:formatCode>_ * #,##0_ ;_ * \-#,##0_ ;_ * "-"??_ ;_ @_ </c:formatCode>
                <c:ptCount val="4"/>
                <c:pt idx="0">
                  <c:v>3052.9439177215195</c:v>
                </c:pt>
                <c:pt idx="1">
                  <c:v>2985.998949973944</c:v>
                </c:pt>
                <c:pt idx="2">
                  <c:v>3245.5700847226017</c:v>
                </c:pt>
                <c:pt idx="3">
                  <c:v>3222.7107363576588</c:v>
                </c:pt>
              </c:numCache>
            </c:numRef>
          </c:val>
        </c:ser>
        <c:ser>
          <c:idx val="3"/>
          <c:order val="3"/>
          <c:tx>
            <c:strRef>
              <c:f>'Kosten je Kandidat 2011 - 2014'!$Q$80</c:f>
              <c:strCache>
                <c:ptCount val="1"/>
                <c:pt idx="0">
                  <c:v>100 &lt;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'Kosten je Kandidat 2011 - 2014'!$R$76:$U$76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'Kosten je Kandidat 2011 - 2014'!$R$80:$U$80</c:f>
              <c:numCache>
                <c:formatCode>_ * #,##0_ ;_ * \-#,##0_ ;_ * "-"??_ ;_ @_ </c:formatCode>
                <c:ptCount val="4"/>
                <c:pt idx="0">
                  <c:v>2189.1433491382559</c:v>
                </c:pt>
                <c:pt idx="1">
                  <c:v>2304.0140788005579</c:v>
                </c:pt>
                <c:pt idx="2">
                  <c:v>2344.3565437318925</c:v>
                </c:pt>
                <c:pt idx="3">
                  <c:v>2714.9683807378206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129600"/>
        <c:axId val="271135488"/>
      </c:barChart>
      <c:catAx>
        <c:axId val="27112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1135488"/>
        <c:crosses val="autoZero"/>
        <c:auto val="1"/>
        <c:lblAlgn val="ctr"/>
        <c:lblOffset val="100"/>
        <c:noMultiLvlLbl val="0"/>
      </c:catAx>
      <c:valAx>
        <c:axId val="271135488"/>
        <c:scaling>
          <c:orientation val="minMax"/>
          <c:max val="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1129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06303243445138"/>
          <c:y val="0.93978405384476349"/>
          <c:w val="0.37081687798794427"/>
          <c:h val="4.442168117307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9739895326251"/>
          <c:y val="9.6072979276662349E-2"/>
          <c:w val="0.51271498675788518"/>
          <c:h val="0.82557806724275462"/>
        </c:manualLayout>
      </c:layout>
      <c:pie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6"/>
              <c:layout>
                <c:manualLayout>
                  <c:x val="-1.2427875683218622E-2"/>
                  <c:y val="-2.78422273781902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597869730699537E-2"/>
                  <c:y val="-3.09358081979891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4385270297209359E-2"/>
                  <c:y val="-9.28074245939673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'Kostenanteile 2013'!$U$232:$U$240</c:f>
              <c:strCache>
                <c:ptCount val="9"/>
                <c:pt idx="0">
                  <c:v>Prüfungs-/Fachexperten</c:v>
                </c:pt>
                <c:pt idx="1">
                  <c:v>Qualitätssicherung</c:v>
                </c:pt>
                <c:pt idx="2">
                  <c:v>Spesenentschädigungen</c:v>
                </c:pt>
                <c:pt idx="3">
                  <c:v>Sachaufwand</c:v>
                </c:pt>
                <c:pt idx="4">
                  <c:v>Administration</c:v>
                </c:pt>
                <c:pt idx="5">
                  <c:v>Diplomfeier</c:v>
                </c:pt>
                <c:pt idx="6">
                  <c:v>Diverses</c:v>
                </c:pt>
                <c:pt idx="7">
                  <c:v>Rückstellungen</c:v>
                </c:pt>
                <c:pt idx="8">
                  <c:v>Abschreibungen</c:v>
                </c:pt>
              </c:strCache>
            </c:strRef>
          </c:cat>
          <c:val>
            <c:numRef>
              <c:f>'Kostenanteile 2013'!$W$232:$W$240</c:f>
              <c:numCache>
                <c:formatCode>0%</c:formatCode>
                <c:ptCount val="9"/>
                <c:pt idx="0">
                  <c:v>0.38824598972972257</c:v>
                </c:pt>
                <c:pt idx="1">
                  <c:v>7.3092139286021082E-2</c:v>
                </c:pt>
                <c:pt idx="2">
                  <c:v>9.6668592959940985E-2</c:v>
                </c:pt>
                <c:pt idx="3">
                  <c:v>0.12287702031927451</c:v>
                </c:pt>
                <c:pt idx="4">
                  <c:v>0.27001949091135924</c:v>
                </c:pt>
                <c:pt idx="5">
                  <c:v>3.1169763065270469E-2</c:v>
                </c:pt>
                <c:pt idx="6">
                  <c:v>1.169082363225374E-2</c:v>
                </c:pt>
                <c:pt idx="7">
                  <c:v>4.7582987760835761E-3</c:v>
                </c:pt>
                <c:pt idx="8">
                  <c:v>1.4778813200739473E-3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14189189189192"/>
          <c:y val="0.10374305555555556"/>
          <c:w val="0.28526901901901908"/>
          <c:h val="0.77567171717171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61836760685118E-2"/>
          <c:y val="9.2042747052857532E-2"/>
          <c:w val="0.51271498675788518"/>
          <c:h val="0.82557806724275462"/>
        </c:manualLayout>
      </c:layout>
      <c:pie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5"/>
              <c:layout>
                <c:manualLayout>
                  <c:x val="-1.935760525253291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27875683218622E-2"/>
                  <c:y val="-2.78422273781902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8129591292024464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4497142593912297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'Kostenanteile 2013'!$U$232:$U$240</c:f>
              <c:strCache>
                <c:ptCount val="9"/>
                <c:pt idx="0">
                  <c:v>Prüfungs-/Fachexperten</c:v>
                </c:pt>
                <c:pt idx="1">
                  <c:v>Qualitätssicherung</c:v>
                </c:pt>
                <c:pt idx="2">
                  <c:v>Spesenentschädigungen</c:v>
                </c:pt>
                <c:pt idx="3">
                  <c:v>Sachaufwand</c:v>
                </c:pt>
                <c:pt idx="4">
                  <c:v>Administration</c:v>
                </c:pt>
                <c:pt idx="5">
                  <c:v>Diplomfeier</c:v>
                </c:pt>
                <c:pt idx="6">
                  <c:v>Diverses</c:v>
                </c:pt>
                <c:pt idx="7">
                  <c:v>Rückstellungen</c:v>
                </c:pt>
                <c:pt idx="8">
                  <c:v>Abschreibungen</c:v>
                </c:pt>
              </c:strCache>
            </c:strRef>
          </c:cat>
          <c:val>
            <c:numRef>
              <c:f>'Kostenanteile 2013'!$W$232:$W$240</c:f>
              <c:numCache>
                <c:formatCode>0%</c:formatCode>
                <c:ptCount val="9"/>
                <c:pt idx="0">
                  <c:v>0.38824598972972257</c:v>
                </c:pt>
                <c:pt idx="1">
                  <c:v>7.3092139286021082E-2</c:v>
                </c:pt>
                <c:pt idx="2">
                  <c:v>9.6668592959940985E-2</c:v>
                </c:pt>
                <c:pt idx="3">
                  <c:v>0.12287702031927451</c:v>
                </c:pt>
                <c:pt idx="4">
                  <c:v>0.27001949091135924</c:v>
                </c:pt>
                <c:pt idx="5">
                  <c:v>3.1169763065270469E-2</c:v>
                </c:pt>
                <c:pt idx="6">
                  <c:v>1.169082363225374E-2</c:v>
                </c:pt>
                <c:pt idx="7">
                  <c:v>4.7582987760835761E-3</c:v>
                </c:pt>
                <c:pt idx="8">
                  <c:v>1.4778813200739473E-3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775056159071761"/>
          <c:y val="0.10374305555555556"/>
          <c:w val="0.390660353456662"/>
          <c:h val="0.77567171717171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58D24-66DF-40D2-BCD9-E162CE536EA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E60D60E7-7758-4079-AD76-0E4C9EE1C070}" type="pres">
      <dgm:prSet presAssocID="{59858D24-66DF-40D2-BCD9-E162CE536E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</dgm:ptLst>
  <dgm:cxnLst>
    <dgm:cxn modelId="{C9915DD0-590D-4553-9451-B6A15839CF80}" type="presOf" srcId="{59858D24-66DF-40D2-BCD9-E162CE536EAC}" destId="{E60D60E7-7758-4079-AD76-0E4C9EE1C070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E2E87A9B-BD99-43C8-AE7A-4323AFF9567A}" type="datetimeFigureOut">
              <a:rPr lang="de-CH" smtClean="0"/>
              <a:t>28.04.2015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B5A320D9-73C5-4CF4-BEB5-E184C19CB35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7086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pPr>
              <a:defRPr/>
            </a:pPr>
            <a:fld id="{3DD63A5C-B2D5-40F2-B7FD-C3744FA87155}" type="datetimeFigureOut">
              <a:rPr lang="de-DE"/>
              <a:pPr>
                <a:defRPr/>
              </a:pPr>
              <a:t>28.04.2015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de-CH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pPr>
              <a:defRPr/>
            </a:pPr>
            <a:fld id="{E13E2C55-1F96-45E6-8A44-1D33EBAF336E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3498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1349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6662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  <a:p>
            <a:r>
              <a:rPr lang="de-CH" dirty="0"/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9673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70617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0189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77151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6730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1740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1450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784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948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65249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20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7069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105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3784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407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1168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8182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7</a:t>
            </a:fld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5194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733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805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214414" y="2500307"/>
            <a:ext cx="6286544" cy="1214445"/>
          </a:xfrm>
          <a:prstGeom prst="rect">
            <a:avLst/>
          </a:prstGeom>
        </p:spPr>
        <p:txBody>
          <a:bodyPr/>
          <a:lstStyle>
            <a:lvl1pPr algn="l">
              <a:defRPr sz="5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214414" y="5143512"/>
            <a:ext cx="6286500" cy="785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5124698" cy="76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742950" indent="-742950">
              <a:buNone/>
              <a:defRPr sz="2100"/>
            </a:lvl2pPr>
            <a:lvl3pPr marL="742950" indent="-74295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E2A496-4B5D-485F-BE34-FC891CEAD7E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1214438" y="6143625"/>
            <a:ext cx="7572375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0" indent="0">
              <a:buNone/>
              <a:defRPr sz="2100"/>
            </a:lvl2pPr>
            <a:lvl3pPr marL="0" indent="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1142976" y="6215082"/>
            <a:ext cx="2643206" cy="357218"/>
          </a:xfrm>
          <a:prstGeom prst="rect">
            <a:avLst/>
          </a:prstGeom>
        </p:spPr>
        <p:txBody>
          <a:bodyPr/>
          <a:lstStyle>
            <a:lvl1pPr algn="l">
              <a:buFont typeface="Arial" pitchFamily="34" charset="0"/>
              <a:buNone/>
              <a:defRPr sz="9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77B234-E6DE-45F7-BE49-E3D028D7DF2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4286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iagrammplatzhalter 10"/>
          <p:cNvSpPr>
            <a:spLocks noGrp="1"/>
          </p:cNvSpPr>
          <p:nvPr>
            <p:ph type="chart" sz="quarter" idx="13"/>
          </p:nvPr>
        </p:nvSpPr>
        <p:spPr>
          <a:xfrm>
            <a:off x="1214438" y="2357438"/>
            <a:ext cx="6286500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dirty="0" smtClean="0"/>
              <a:t>Diagramm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F51812-7814-434A-AC1D-E63B895C7CC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1214438" y="2428875"/>
            <a:ext cx="7215187" cy="3143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dirty="0" smtClean="0"/>
              <a:t>Tabelle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C22F11-6C59-4713-95F9-E9CD923A098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m 4"/>
          <p:cNvGraphicFramePr/>
          <p:nvPr userDrawn="1"/>
        </p:nvGraphicFramePr>
        <p:xfrm>
          <a:off x="1214414" y="2428868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 baseline="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0200DE-74F8-4172-B7D9-3DDFCFCD8D9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 bwMode="auto">
          <a:xfrm>
            <a:off x="827584" y="2132856"/>
            <a:ext cx="7848872" cy="1928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sz="3400" dirty="0" smtClean="0">
                <a:latin typeface="Arial" charset="0"/>
                <a:cs typeface="Arial" charset="0"/>
              </a:rPr>
              <a:t>Bundesbeiträge an die Durchführung von eidgenössischen Berufs- und höheren Fachprüfungen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827584" y="5301208"/>
            <a:ext cx="6286500" cy="785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sz="1800" dirty="0" smtClean="0">
                <a:latin typeface="Arial" charset="0"/>
                <a:cs typeface="Arial" charset="0"/>
              </a:rPr>
              <a:t>Josiane Bielmann, Monique Gutzwiller, Philipp Theiler</a:t>
            </a:r>
          </a:p>
          <a:p>
            <a:pPr eaLnBrk="1" hangingPunct="1"/>
            <a:r>
              <a:rPr lang="de-CH" sz="1800" dirty="0" smtClean="0">
                <a:latin typeface="Arial" charset="0"/>
                <a:cs typeface="Arial" charset="0"/>
              </a:rPr>
              <a:t>SBFI, Ressort Subventionen und Projektfinanzierung</a:t>
            </a:r>
          </a:p>
          <a:p>
            <a:pPr eaLnBrk="1" hangingPunct="1"/>
            <a:r>
              <a:rPr lang="de-CH" sz="1800" dirty="0" smtClean="0">
                <a:latin typeface="Arial" charset="0"/>
                <a:cs typeface="Arial" charset="0"/>
              </a:rPr>
              <a:t>ERFA Biel, 30.04.2015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Kosten </a:t>
            </a:r>
            <a:r>
              <a:rPr lang="de-CH" sz="2000" dirty="0" smtClean="0">
                <a:latin typeface="Arial" charset="0"/>
                <a:cs typeface="Arial" charset="0"/>
              </a:rPr>
              <a:t>(2/3)</a:t>
            </a:r>
            <a:r>
              <a:rPr lang="de-CH" dirty="0" smtClean="0">
                <a:latin typeface="Arial" charset="0"/>
                <a:cs typeface="Arial" charset="0"/>
              </a:rPr>
              <a:t/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395332"/>
              </p:ext>
            </p:extLst>
          </p:nvPr>
        </p:nvGraphicFramePr>
        <p:xfrm>
          <a:off x="971600" y="1628800"/>
          <a:ext cx="7632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909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Kosten </a:t>
            </a:r>
            <a:r>
              <a:rPr lang="de-CH" sz="2000" dirty="0" smtClean="0">
                <a:latin typeface="Arial" charset="0"/>
                <a:cs typeface="Arial" charset="0"/>
              </a:rPr>
              <a:t>(3/3)</a:t>
            </a:r>
            <a:r>
              <a:rPr lang="de-CH" dirty="0" smtClean="0">
                <a:latin typeface="Arial" charset="0"/>
                <a:cs typeface="Arial" charset="0"/>
              </a:rPr>
              <a:t/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230854" y="141277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Kostenanteile der Prüfungen 2013</a:t>
            </a:r>
            <a:endParaRPr lang="de-CH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374979"/>
              </p:ext>
            </p:extLst>
          </p:nvPr>
        </p:nvGraphicFramePr>
        <p:xfrm>
          <a:off x="611560" y="1844824"/>
          <a:ext cx="7992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99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Finanzielle Eigenmittel / Kürzungen </a:t>
            </a:r>
            <a:r>
              <a:rPr lang="de-CH" sz="2000" dirty="0" smtClean="0">
                <a:latin typeface="Arial" charset="0"/>
                <a:cs typeface="Arial" charset="0"/>
              </a:rPr>
              <a:t>(1/2)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59632" y="1484784"/>
            <a:ext cx="7215187" cy="28803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de-CH" sz="2000" b="1" dirty="0" smtClean="0">
                <a:latin typeface="Arial" charset="0"/>
                <a:cs typeface="Arial" charset="0"/>
              </a:rPr>
              <a:t>Artikel 39 Absatz 4 BBV «Kostenbeteiligung»</a:t>
            </a:r>
            <a:br>
              <a:rPr lang="de-CH" sz="2000" b="1" dirty="0" smtClean="0">
                <a:latin typeface="Arial" charset="0"/>
                <a:cs typeface="Arial" charset="0"/>
              </a:rPr>
            </a:br>
            <a:r>
              <a:rPr lang="de-CH" sz="2000" dirty="0"/>
              <a:t>Die </a:t>
            </a:r>
            <a:r>
              <a:rPr lang="de-CH" sz="2000" dirty="0" smtClean="0"/>
              <a:t>Einkünfte </a:t>
            </a:r>
            <a:r>
              <a:rPr lang="de-CH" sz="2000" dirty="0"/>
              <a:t>aus Entgelten </a:t>
            </a:r>
            <a:r>
              <a:rPr lang="de-CH" sz="2000" dirty="0" smtClean="0"/>
              <a:t>für eidgenössische Berufsprüfungen </a:t>
            </a:r>
            <a:r>
              <a:rPr lang="de-CH" sz="2000" dirty="0"/>
              <a:t>und </a:t>
            </a:r>
            <a:r>
              <a:rPr lang="de-CH" sz="2000" dirty="0" smtClean="0"/>
              <a:t>eidgenössische höhere Fachprüfungen dürfen </a:t>
            </a:r>
            <a:r>
              <a:rPr lang="de-CH" sz="2000" dirty="0"/>
              <a:t>die Vollkosten der </a:t>
            </a:r>
            <a:r>
              <a:rPr lang="de-CH" sz="2000" dirty="0" smtClean="0"/>
              <a:t>Trägerschaft </a:t>
            </a:r>
            <a:r>
              <a:rPr lang="de-CH" sz="2000" dirty="0"/>
              <a:t>im </a:t>
            </a:r>
            <a:r>
              <a:rPr lang="de-CH" sz="2000" dirty="0" smtClean="0"/>
              <a:t>sechsjährigen </a:t>
            </a:r>
            <a:r>
              <a:rPr lang="de-CH" sz="2000" dirty="0"/>
              <a:t>Durchschnitt unter </a:t>
            </a:r>
            <a:r>
              <a:rPr lang="de-CH" sz="2000" dirty="0" smtClean="0"/>
              <a:t>Berücksichtigung einer angemessenen </a:t>
            </a:r>
            <a:r>
              <a:rPr lang="de-CH" sz="2000" dirty="0"/>
              <a:t>Reservebildung nicht </a:t>
            </a:r>
            <a:r>
              <a:rPr lang="de-CH" sz="2000" dirty="0" smtClean="0"/>
              <a:t>übersteigen.</a:t>
            </a:r>
            <a:r>
              <a:rPr lang="de-CH" sz="2000" dirty="0" smtClean="0">
                <a:latin typeface="Arial" charset="0"/>
                <a:cs typeface="Arial" charset="0"/>
              </a:rPr>
              <a:t/>
            </a:r>
            <a:br>
              <a:rPr lang="de-CH" sz="2000" dirty="0" smtClean="0">
                <a:latin typeface="Arial" charset="0"/>
                <a:cs typeface="Arial" charset="0"/>
              </a:rPr>
            </a:br>
            <a:endParaRPr lang="de-CH" sz="2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Richtlinien Kapitel 3.2</a:t>
            </a:r>
            <a:r>
              <a:rPr lang="de-CH" sz="2000" dirty="0" smtClean="0">
                <a:latin typeface="Arial" charset="0"/>
                <a:cs typeface="Arial" charset="0"/>
              </a:rPr>
              <a:t/>
            </a:r>
            <a:br>
              <a:rPr lang="de-CH" sz="2000" dirty="0" smtClean="0">
                <a:latin typeface="Arial" charset="0"/>
                <a:cs typeface="Arial" charset="0"/>
              </a:rPr>
            </a:br>
            <a:r>
              <a:rPr lang="de-CH" sz="2000" dirty="0" smtClean="0"/>
              <a:t>Die maximale </a:t>
            </a:r>
            <a:r>
              <a:rPr lang="de-CH" sz="2000" dirty="0"/>
              <a:t>Reserve (Bestand) </a:t>
            </a:r>
            <a:r>
              <a:rPr lang="de-CH" sz="2000" dirty="0" smtClean="0"/>
              <a:t>gemäss </a:t>
            </a:r>
            <a:r>
              <a:rPr lang="de-CH" sz="2000" dirty="0"/>
              <a:t>Artikel 39 </a:t>
            </a:r>
            <a:r>
              <a:rPr lang="de-CH" sz="2000" dirty="0" smtClean="0"/>
              <a:t>Absatz 4 </a:t>
            </a:r>
            <a:r>
              <a:rPr lang="de-CH" sz="2000" dirty="0"/>
              <a:t>BBV darf </a:t>
            </a:r>
            <a:r>
              <a:rPr lang="de-CH" sz="2000" b="1" dirty="0"/>
              <a:t>40%</a:t>
            </a:r>
            <a:r>
              <a:rPr lang="de-CH" sz="2000" dirty="0"/>
              <a:t> des durchschnittlich </a:t>
            </a:r>
            <a:r>
              <a:rPr lang="de-CH" sz="2000" dirty="0" smtClean="0"/>
              <a:t>massgeben</a:t>
            </a:r>
            <a:br>
              <a:rPr lang="de-CH" sz="2000" dirty="0" smtClean="0"/>
            </a:br>
            <a:r>
              <a:rPr lang="de-CH" sz="2000" dirty="0" smtClean="0"/>
              <a:t>den </a:t>
            </a:r>
            <a:r>
              <a:rPr lang="de-CH" sz="2000" dirty="0"/>
              <a:t>Jahresaufwandes laut </a:t>
            </a:r>
            <a:r>
              <a:rPr lang="de-CH" sz="2000" dirty="0" smtClean="0"/>
              <a:t>Prüfungsabrechnung(en</a:t>
            </a:r>
            <a:r>
              <a:rPr lang="de-CH" sz="2000" dirty="0"/>
              <a:t>) nicht </a:t>
            </a:r>
            <a:r>
              <a:rPr lang="de-CH" sz="2000" dirty="0" smtClean="0"/>
              <a:t>übersteigen.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0" indent="0" eaLnBrk="1" hangingPunct="1"/>
            <a:endParaRPr lang="de-CH" sz="1400" dirty="0" smtClean="0"/>
          </a:p>
          <a:p>
            <a:pPr eaLnBrk="1" hangingPunct="1">
              <a:buFont typeface="Arial" charset="0"/>
              <a:buNone/>
            </a:pPr>
            <a:endParaRPr lang="de-CH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8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Finanzielle Eigenmittel / Kürzungen </a:t>
            </a:r>
            <a:r>
              <a:rPr lang="de-CH" sz="2000" dirty="0" smtClean="0">
                <a:latin typeface="Arial" charset="0"/>
                <a:cs typeface="Arial" charset="0"/>
              </a:rPr>
              <a:t>(2/2)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484784"/>
            <a:ext cx="7215187" cy="28803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de-CH" sz="2000" b="1" dirty="0" smtClean="0">
                <a:latin typeface="Arial" charset="0"/>
                <a:cs typeface="Arial" charset="0"/>
              </a:rPr>
              <a:t>Prüfungen 2013</a:t>
            </a:r>
            <a:endParaRPr lang="de-CH" sz="2000" dirty="0" smtClean="0">
              <a:latin typeface="Arial" charset="0"/>
              <a:cs typeface="Arial" charset="0"/>
            </a:endParaRPr>
          </a:p>
          <a:p>
            <a:pPr marL="0" lvl="2" indent="0"/>
            <a:r>
              <a:rPr lang="de-CH" sz="2000" dirty="0" smtClean="0">
                <a:latin typeface="Arial" charset="0"/>
                <a:cs typeface="Arial" charset="0"/>
              </a:rPr>
              <a:t>Kürzungen von rund CHF 10 Mio. bzw. 1/3  der möglichen Bundesbeiträge infolge Überschreitung der maximalen Reserven</a:t>
            </a:r>
          </a:p>
          <a:p>
            <a:pPr marL="0" indent="0"/>
            <a:endParaRPr lang="de-CH" sz="2000" dirty="0" smtClean="0">
              <a:latin typeface="Arial" charset="0"/>
              <a:cs typeface="Arial" charset="0"/>
            </a:endParaRPr>
          </a:p>
          <a:p>
            <a:pPr marL="0" lvl="1" indent="0"/>
            <a:r>
              <a:rPr lang="de-CH" sz="2000" b="1" dirty="0" smtClean="0">
                <a:latin typeface="Arial" charset="0"/>
                <a:cs typeface="Arial" charset="0"/>
              </a:rPr>
              <a:t>Ziel: Reduktion der Prüfungsgebühren</a:t>
            </a:r>
          </a:p>
          <a:p>
            <a:pPr marL="265113" lvl="3" indent="-265113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f</a:t>
            </a:r>
            <a:r>
              <a:rPr lang="de-CH" sz="2000" dirty="0" smtClean="0">
                <a:latin typeface="Arial" charset="0"/>
                <a:cs typeface="Arial" charset="0"/>
              </a:rPr>
              <a:t>inanzielle Entlastung der Kandidaten</a:t>
            </a:r>
          </a:p>
          <a:p>
            <a:pPr marL="265113" lvl="3" indent="-265113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k</a:t>
            </a:r>
            <a:r>
              <a:rPr lang="de-CH" sz="2000" dirty="0" smtClean="0">
                <a:latin typeface="Arial" charset="0"/>
                <a:cs typeface="Arial" charset="0"/>
              </a:rPr>
              <a:t>eine finanziellen Einbussen für die Trägerschaften, da keine bzw. geringere Kürzungen der Bundesbeiträge</a:t>
            </a:r>
            <a:br>
              <a:rPr lang="de-CH" sz="2000" dirty="0" smtClean="0">
                <a:latin typeface="Arial" charset="0"/>
                <a:cs typeface="Arial" charset="0"/>
              </a:rPr>
            </a:br>
            <a:endParaRPr lang="de-CH" sz="2000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41388" eaLnBrk="1" hangingPunct="1"/>
            <a:r>
              <a:rPr lang="de-CH" dirty="0" smtClean="0">
                <a:latin typeface="Arial" charset="0"/>
                <a:cs typeface="Arial" charset="0"/>
              </a:rPr>
              <a:t>Entwicklungs-/Umsetzungsprojekte </a:t>
            </a:r>
            <a:r>
              <a:rPr lang="de-CH" sz="2000" dirty="0" smtClean="0">
                <a:latin typeface="Arial" charset="0"/>
                <a:cs typeface="Arial" charset="0"/>
              </a:rPr>
              <a:t>(1/3)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dirty="0"/>
              <a:t>Das SBFI macht bei der Subventionierung von Projekten im Zusammenhang mit den </a:t>
            </a:r>
            <a:r>
              <a:rPr lang="de-CH" sz="2000" dirty="0" smtClean="0"/>
              <a:t>eidgenössischen </a:t>
            </a:r>
            <a:r>
              <a:rPr lang="de-CH" sz="2000" dirty="0"/>
              <a:t>Berufs- und höheren Fachprüfungen </a:t>
            </a:r>
            <a:r>
              <a:rPr lang="de-CH" sz="2000" dirty="0" smtClean="0"/>
              <a:t>die Unterscheidung zwischen</a:t>
            </a:r>
          </a:p>
          <a:p>
            <a:pPr marL="0" indent="0" eaLnBrk="1" hangingPunct="1"/>
            <a:endParaRPr lang="de-CH" sz="2000" dirty="0"/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b="1" dirty="0" smtClean="0"/>
              <a:t>Entwicklungsprojekten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b="1" dirty="0" smtClean="0"/>
              <a:t>Umsetzungsprojekten</a:t>
            </a:r>
          </a:p>
          <a:p>
            <a:pPr marL="0" indent="0" eaLnBrk="1" hangingPunct="1"/>
            <a:endParaRPr lang="de-CH" dirty="0"/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2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41388" eaLnBrk="1" hangingPunct="1"/>
            <a:r>
              <a:rPr lang="de-CH" dirty="0" smtClean="0">
                <a:latin typeface="Arial" charset="0"/>
                <a:cs typeface="Arial" charset="0"/>
              </a:rPr>
              <a:t>Entwicklungs-/Umsetzungsprojekte </a:t>
            </a:r>
            <a:r>
              <a:rPr lang="de-CH" sz="2000" dirty="0" smtClean="0">
                <a:latin typeface="Arial" charset="0"/>
                <a:cs typeface="Arial" charset="0"/>
              </a:rPr>
              <a:t>(2/3)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Entwicklungsprojekte</a:t>
            </a:r>
          </a:p>
          <a:p>
            <a:pPr marL="265113" lvl="1" indent="-265113" eaLnBrk="1" hangingPunct="1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de-CH" sz="2000" dirty="0"/>
              <a:t>Artikel 54 Berufsbildungsgesetz (BBG)</a:t>
            </a:r>
          </a:p>
          <a:p>
            <a:pPr marL="265113" lvl="1" indent="-265113" eaLnBrk="1" hangingPunct="1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de-CH" sz="2000" dirty="0"/>
              <a:t>Projekte zur Entwicklung der Berufsbildung und zur </a:t>
            </a:r>
            <a:r>
              <a:rPr lang="de-CH" sz="2000" dirty="0" smtClean="0"/>
              <a:t>Qualitätsentwicklung </a:t>
            </a:r>
            <a:r>
              <a:rPr lang="de-CH" sz="2000" dirty="0" smtClean="0">
                <a:sym typeface="Wingdings" panose="05000000000000000000" pitchFamily="2" charset="2"/>
              </a:rPr>
              <a:t></a:t>
            </a:r>
            <a:r>
              <a:rPr lang="de-CH" sz="2000" dirty="0" smtClean="0"/>
              <a:t> z.B. Revision </a:t>
            </a:r>
            <a:r>
              <a:rPr lang="de-CH" sz="2000" dirty="0"/>
              <a:t>der </a:t>
            </a:r>
            <a:r>
              <a:rPr lang="de-CH" sz="2000" dirty="0" smtClean="0"/>
              <a:t>Prüfungsordnung, Berufsfeldanalyse </a:t>
            </a:r>
            <a:endParaRPr lang="de-CH" sz="2000" dirty="0"/>
          </a:p>
          <a:p>
            <a:pPr marL="265113" lvl="1" indent="-265113" eaLnBrk="1" hangingPunct="1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de-CH" sz="2000" dirty="0"/>
              <a:t>Gesuchseingabe mindestens zehn Wochen vor Projektbeginn</a:t>
            </a:r>
          </a:p>
          <a:p>
            <a:pPr marL="265113" lvl="1" indent="-265113" eaLnBrk="1" hangingPunct="1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de-CH" sz="2000" dirty="0"/>
              <a:t>Bundesbeitrag </a:t>
            </a:r>
            <a:r>
              <a:rPr lang="de-CH" sz="2000" dirty="0" smtClean="0"/>
              <a:t>beträgt 60</a:t>
            </a:r>
            <a:r>
              <a:rPr lang="de-CH" sz="2000" dirty="0"/>
              <a:t>% des Aufwandes </a:t>
            </a:r>
            <a:r>
              <a:rPr lang="de-CH" sz="2000" dirty="0" smtClean="0"/>
              <a:t>(Ausnahmefall bis zu </a:t>
            </a:r>
            <a:r>
              <a:rPr lang="de-CH" sz="2000" dirty="0"/>
              <a:t>80</a:t>
            </a:r>
            <a:r>
              <a:rPr lang="de-CH" sz="2000" dirty="0" smtClean="0"/>
              <a:t>%)</a:t>
            </a:r>
            <a:endParaRPr lang="de-CH" sz="2000" dirty="0"/>
          </a:p>
          <a:p>
            <a:pPr marL="0" indent="0" eaLnBrk="1" hangingPunct="1"/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41388" eaLnBrk="1" hangingPunct="1"/>
            <a:r>
              <a:rPr lang="de-CH" dirty="0" smtClean="0">
                <a:latin typeface="Arial" charset="0"/>
                <a:cs typeface="Arial" charset="0"/>
              </a:rPr>
              <a:t>Entwicklungs-/Umsetzungsprojekte </a:t>
            </a:r>
            <a:r>
              <a:rPr lang="de-CH" sz="2000" dirty="0" smtClean="0">
                <a:latin typeface="Arial" charset="0"/>
                <a:cs typeface="Arial" charset="0"/>
              </a:rPr>
              <a:t>(3/3)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390010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Umsetzungsprojekte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Artikel 56 Berufsbildungsgesetz (BBG) </a:t>
            </a:r>
            <a:endParaRPr lang="de-CH" sz="2000" dirty="0" smtClean="0">
              <a:latin typeface="Arial" charset="0"/>
              <a:cs typeface="Arial" charset="0"/>
            </a:endParaRP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Projekte, welche in direktem Zusammenhang mit der Durchführung der Prüfungen </a:t>
            </a:r>
            <a:r>
              <a:rPr lang="de-CH" sz="2000" dirty="0" smtClean="0">
                <a:latin typeface="Arial" charset="0"/>
                <a:cs typeface="Arial" charset="0"/>
              </a:rPr>
              <a:t>stehen </a:t>
            </a:r>
            <a:r>
              <a:rPr lang="de-CH" sz="2000" dirty="0" smtClean="0">
                <a:latin typeface="Arial" charset="0"/>
                <a:cs typeface="Arial" charset="0"/>
                <a:sym typeface="Wingdings" panose="05000000000000000000" pitchFamily="2" charset="2"/>
              </a:rPr>
              <a:t> z.B. </a:t>
            </a:r>
            <a:r>
              <a:rPr lang="de-CH" sz="2000" dirty="0" smtClean="0">
                <a:latin typeface="Arial" charset="0"/>
                <a:cs typeface="Arial" charset="0"/>
              </a:rPr>
              <a:t>Projekte zur Qualitätssicherung oder Prozessoptimierung</a:t>
            </a:r>
            <a:endParaRPr lang="de-CH" sz="2000" dirty="0">
              <a:latin typeface="Arial" charset="0"/>
              <a:cs typeface="Arial" charset="0"/>
            </a:endParaRP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Subventionierung via </a:t>
            </a:r>
            <a:r>
              <a:rPr lang="de-CH" sz="2000" dirty="0">
                <a:latin typeface="Arial" charset="0"/>
                <a:cs typeface="Arial" charset="0"/>
              </a:rPr>
              <a:t>jährlichen </a:t>
            </a:r>
            <a:r>
              <a:rPr lang="de-CH" sz="2000" dirty="0" smtClean="0">
                <a:latin typeface="Arial" charset="0"/>
                <a:cs typeface="Arial" charset="0"/>
              </a:rPr>
              <a:t>Prüfungsabrechnung</a:t>
            </a:r>
            <a:endParaRPr lang="de-CH" sz="2000" dirty="0">
              <a:latin typeface="Arial" charset="0"/>
              <a:cs typeface="Arial" charset="0"/>
            </a:endParaRPr>
          </a:p>
          <a:p>
            <a:pPr marL="265113" lvl="1" indent="-265113" eaLnBrk="1" hangingPunct="1">
              <a:lnSpc>
                <a:spcPts val="2600"/>
              </a:lnSpc>
              <a:buFont typeface="Arial" pitchFamily="34" charset="0"/>
              <a:buChar char="•"/>
            </a:pPr>
            <a:r>
              <a:rPr lang="de-CH" sz="2000" dirty="0"/>
              <a:t>Bundesbeitrag beträgt 60% des Aufwandes </a:t>
            </a:r>
            <a:r>
              <a:rPr lang="de-CH" sz="2000" dirty="0" smtClean="0"/>
              <a:t>(Ausnahme 80%)</a:t>
            </a:r>
            <a:endParaRPr lang="de-CH" sz="2000" dirty="0">
              <a:latin typeface="Arial" charset="0"/>
              <a:cs typeface="Arial" charset="0"/>
            </a:endParaRP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Kosten </a:t>
            </a:r>
            <a:r>
              <a:rPr lang="de-CH" sz="2000" dirty="0">
                <a:latin typeface="Arial" charset="0"/>
                <a:cs typeface="Arial" charset="0"/>
              </a:rPr>
              <a:t>von Entwicklungsprojekten in der </a:t>
            </a:r>
            <a:r>
              <a:rPr lang="de-CH" sz="2000" dirty="0" smtClean="0">
                <a:latin typeface="Arial" charset="0"/>
                <a:cs typeface="Arial" charset="0"/>
              </a:rPr>
              <a:t>Prüfungsabrech-nung </a:t>
            </a:r>
            <a:r>
              <a:rPr lang="de-CH" sz="2000" dirty="0">
                <a:latin typeface="Arial" charset="0"/>
                <a:cs typeface="Arial" charset="0"/>
              </a:rPr>
              <a:t>gemäss Artikel 56 </a:t>
            </a:r>
            <a:r>
              <a:rPr lang="de-CH" sz="2000" dirty="0" smtClean="0">
                <a:latin typeface="Arial" charset="0"/>
                <a:cs typeface="Arial" charset="0"/>
              </a:rPr>
              <a:t>BBG, werden </a:t>
            </a:r>
            <a:r>
              <a:rPr lang="de-CH" sz="2000" dirty="0">
                <a:latin typeface="Arial" charset="0"/>
                <a:cs typeface="Arial" charset="0"/>
              </a:rPr>
              <a:t>aus der </a:t>
            </a:r>
            <a:r>
              <a:rPr lang="de-CH" sz="2000" dirty="0" smtClean="0">
                <a:latin typeface="Arial" charset="0"/>
                <a:cs typeface="Arial" charset="0"/>
              </a:rPr>
              <a:t>Bemessungs-grundlage </a:t>
            </a:r>
            <a:r>
              <a:rPr lang="de-CH" sz="2000" dirty="0">
                <a:latin typeface="Arial" charset="0"/>
                <a:cs typeface="Arial" charset="0"/>
              </a:rPr>
              <a:t>ausgeschieden </a:t>
            </a:r>
            <a:endParaRPr lang="de-CH" sz="2000" dirty="0" smtClean="0">
              <a:latin typeface="Arial" charset="0"/>
              <a:cs typeface="Arial" charset="0"/>
            </a:endParaRPr>
          </a:p>
          <a:p>
            <a:pPr marL="265113" indent="0" eaLnBrk="1" hangingPunct="1">
              <a:tabLst>
                <a:tab pos="625475" algn="l"/>
              </a:tabLst>
            </a:pPr>
            <a:r>
              <a:rPr lang="de-CH" sz="2000" dirty="0" smtClean="0">
                <a:latin typeface="Arial" charset="0"/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CH" sz="2000" dirty="0" smtClean="0">
                <a:latin typeface="Arial" charset="0"/>
                <a:cs typeface="Arial" charset="0"/>
              </a:rPr>
              <a:t>nicht subventioniert</a:t>
            </a:r>
          </a:p>
          <a:p>
            <a:pPr marL="625475" indent="-360363" eaLnBrk="1" hangingPunct="1"/>
            <a:r>
              <a:rPr lang="de-CH" sz="2000" dirty="0" smtClean="0">
                <a:latin typeface="Arial" charset="0"/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CH" sz="2000" dirty="0" smtClean="0">
                <a:latin typeface="Arial" charset="0"/>
                <a:cs typeface="Arial" charset="0"/>
              </a:rPr>
              <a:t>Die </a:t>
            </a:r>
            <a:r>
              <a:rPr lang="de-CH" sz="2000" dirty="0">
                <a:latin typeface="Arial" charset="0"/>
                <a:cs typeface="Arial" charset="0"/>
              </a:rPr>
              <a:t>Finanzierung solcher Projekte kann jedoch über </a:t>
            </a:r>
            <a:r>
              <a:rPr lang="de-CH" sz="2000" dirty="0" smtClean="0">
                <a:latin typeface="Arial" charset="0"/>
                <a:cs typeface="Arial" charset="0"/>
              </a:rPr>
              <a:t>die Reserven der Prüfung </a:t>
            </a:r>
            <a:r>
              <a:rPr lang="de-CH" sz="2000" dirty="0">
                <a:latin typeface="Arial" charset="0"/>
                <a:cs typeface="Arial" charset="0"/>
              </a:rPr>
              <a:t>erfolgen.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1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Ausblick </a:t>
            </a:r>
            <a:r>
              <a:rPr lang="de-CH" sz="2000" dirty="0" smtClean="0">
                <a:latin typeface="Arial" charset="0"/>
                <a:cs typeface="Arial" charset="0"/>
              </a:rPr>
              <a:t>(1/3)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Erfahrungswerte aus Entwicklungen</a:t>
            </a:r>
          </a:p>
          <a:p>
            <a:pPr marL="0" indent="0" eaLnBrk="1" hangingPunct="1"/>
            <a:r>
              <a:rPr lang="de-CH" sz="2000" dirty="0" smtClean="0">
                <a:latin typeface="Arial" charset="0"/>
                <a:cs typeface="Arial" charset="0"/>
              </a:rPr>
              <a:t>Prüfung und gegebenenfalls Umsetzung von Kürzungen des Bundesbeitrages bei Überschreitung der Erfahrungswerte</a:t>
            </a:r>
          </a:p>
          <a:p>
            <a:pPr marL="0" indent="0" eaLnBrk="1" hangingPunct="1"/>
            <a:r>
              <a:rPr lang="de-CH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CH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CH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Kostenanteile </a:t>
            </a:r>
            <a:r>
              <a:rPr lang="de-CH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Prüfungen </a:t>
            </a:r>
            <a:r>
              <a:rPr lang="de-CH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  <a:endParaRPr lang="de-CH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/>
            <a:endParaRPr lang="de-CH" sz="20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390157"/>
              </p:ext>
            </p:extLst>
          </p:nvPr>
        </p:nvGraphicFramePr>
        <p:xfrm>
          <a:off x="1403648" y="3645024"/>
          <a:ext cx="5616624" cy="293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3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Ausblick </a:t>
            </a:r>
            <a:r>
              <a:rPr lang="de-CH" sz="2000" dirty="0" smtClean="0">
                <a:latin typeface="Arial" charset="0"/>
                <a:cs typeface="Arial" charset="0"/>
              </a:rPr>
              <a:t>(2/3)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Überprüfung der Richtlinien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Richtlinien werden gemäss vorliegender Version 3 Jahre nach Inkraftsetzung überprüft.</a:t>
            </a:r>
            <a:endParaRPr lang="de-CH" sz="2000" dirty="0" smtClean="0"/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/>
              <a:t>Es ist keine Anpassung des Beitragssatzes geplant.</a:t>
            </a:r>
            <a:endParaRPr lang="de-CH" sz="1400" dirty="0" smtClean="0"/>
          </a:p>
          <a:p>
            <a:pPr marL="0" indent="0" eaLnBrk="1" hangingPunct="1"/>
            <a:endParaRPr lang="de-CH" sz="1400" dirty="0"/>
          </a:p>
          <a:p>
            <a:pPr marL="0" indent="0" eaLnBrk="1" hangingPunct="1"/>
            <a:endParaRPr lang="de-CH" sz="1400" dirty="0"/>
          </a:p>
          <a:p>
            <a:pPr marL="0" indent="0" eaLnBrk="1" hangingPunct="1"/>
            <a:endParaRPr lang="de-CH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sz="20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3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Ausblick </a:t>
            </a:r>
            <a:r>
              <a:rPr lang="de-CH" sz="2000" dirty="0" smtClean="0">
                <a:latin typeface="Arial" charset="0"/>
                <a:cs typeface="Arial" charset="0"/>
              </a:rPr>
              <a:t>(3/3)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CH" sz="2000" b="1" dirty="0" smtClean="0">
                <a:latin typeface="Arial" charset="0"/>
                <a:cs typeface="Arial" charset="0"/>
              </a:rPr>
              <a:t>Subjektfinanzierung Vorbereitungskurse höhere Berufsbildung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d</a:t>
            </a:r>
            <a:r>
              <a:rPr lang="de-CH" sz="2000" dirty="0" smtClean="0">
                <a:latin typeface="Arial" charset="0"/>
                <a:cs typeface="Arial" charset="0"/>
              </a:rPr>
              <a:t>irekte Bundesbeiträge ab 2017 für Teilnehmende von vorbereitenden Kursen für eidgenössische Prüfungen vorgesehen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Abwicklungsmodalitäten sind weiter zu klären – derzeit gehen wir davon aus, dass das neue Subventionierungs-modell keinen direkten Einfluss auf die Höhe sowie den Beantragungs-/Auszahlungsablauf der Bundesbeiträge an die Durchführung von eidgenössischen Berufs- und höheren Fachprüfungen (Art. </a:t>
            </a:r>
            <a:r>
              <a:rPr lang="de-CH" sz="2000" dirty="0" smtClean="0"/>
              <a:t>56 BBG und Artikel </a:t>
            </a:r>
            <a:r>
              <a:rPr lang="de-CH" sz="2000" dirty="0"/>
              <a:t>65 </a:t>
            </a:r>
            <a:r>
              <a:rPr lang="de-CH" sz="2000" dirty="0" smtClean="0"/>
              <a:t>BBV)</a:t>
            </a:r>
            <a:r>
              <a:rPr lang="de-CH" sz="2000" dirty="0" smtClean="0">
                <a:latin typeface="Arial" charset="0"/>
                <a:cs typeface="Arial" charset="0"/>
              </a:rPr>
              <a:t> </a:t>
            </a:r>
            <a:r>
              <a:rPr lang="de-CH" sz="2000" dirty="0">
                <a:latin typeface="Arial" charset="0"/>
                <a:cs typeface="Arial" charset="0"/>
              </a:rPr>
              <a:t>h</a:t>
            </a:r>
            <a:r>
              <a:rPr lang="de-CH" sz="2000" dirty="0" smtClean="0">
                <a:latin typeface="Arial" charset="0"/>
                <a:cs typeface="Arial" charset="0"/>
              </a:rPr>
              <a:t>at.</a:t>
            </a:r>
          </a:p>
          <a:p>
            <a:endParaRPr lang="de-CH" sz="2000" dirty="0">
              <a:latin typeface="Arial" charset="0"/>
              <a:cs typeface="Arial" charset="0"/>
            </a:endParaRPr>
          </a:p>
          <a:p>
            <a:endParaRPr lang="de-CH" sz="2000" dirty="0">
              <a:latin typeface="Arial" charset="0"/>
              <a:cs typeface="Arial" charset="0"/>
            </a:endParaRPr>
          </a:p>
          <a:p>
            <a:endParaRPr lang="de-CH" sz="2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de-CH" sz="2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de-CH" sz="20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5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500937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Inhalt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929562" cy="4786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Situation heute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Erhöhung Bundesbeiträge per 01.01.2013</a:t>
            </a:r>
          </a:p>
          <a:p>
            <a:pPr marL="539750" lvl="1" indent="-274638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charset="0"/>
                <a:cs typeface="Arial" charset="0"/>
              </a:rPr>
              <a:t>Entwicklung der Bundesbeiträge</a:t>
            </a:r>
          </a:p>
          <a:p>
            <a:pPr marL="539750" lvl="1" indent="-274638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charset="0"/>
                <a:cs typeface="Arial" charset="0"/>
              </a:rPr>
              <a:t>Entwicklung der Prüfungsgebühren</a:t>
            </a:r>
          </a:p>
          <a:p>
            <a:pPr marL="539750" lvl="1" indent="-274638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charset="0"/>
                <a:cs typeface="Arial" charset="0"/>
              </a:rPr>
              <a:t>Entwicklung der Expertenentschädigungen</a:t>
            </a:r>
          </a:p>
          <a:p>
            <a:pPr marL="539750" lvl="1" indent="-274638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charset="0"/>
                <a:cs typeface="Arial" charset="0"/>
              </a:rPr>
              <a:t>Entwicklung der Kosten 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Finanzielle Eigenmittel / Kürzungen Bundesbeiträge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Entwicklungs- und Umsetzungsprojekte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Ausblick</a:t>
            </a:r>
          </a:p>
          <a:p>
            <a:pPr marL="265113" lvl="1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Informationen </a:t>
            </a:r>
            <a:r>
              <a:rPr lang="de-CH" sz="2000" dirty="0">
                <a:latin typeface="Arial" charset="0"/>
                <a:cs typeface="Arial" charset="0"/>
              </a:rPr>
              <a:t>/ </a:t>
            </a:r>
            <a:r>
              <a:rPr lang="de-CH" sz="2000" dirty="0" smtClean="0">
                <a:latin typeface="Arial" charset="0"/>
                <a:cs typeface="Arial" charset="0"/>
              </a:rPr>
              <a:t>Auskünfte</a:t>
            </a:r>
            <a:endParaRPr lang="de-CH" sz="2000" dirty="0">
              <a:latin typeface="Arial" charset="0"/>
              <a:cs typeface="Arial" charset="0"/>
            </a:endParaRPr>
          </a:p>
          <a:p>
            <a:pPr marL="665163" lvl="1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endParaRPr lang="de-CH" sz="1800" dirty="0" smtClean="0">
              <a:latin typeface="Arial" charset="0"/>
              <a:cs typeface="Arial" charset="0"/>
            </a:endParaRP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endParaRPr lang="de-CH" sz="1800" dirty="0" smtClean="0">
              <a:latin typeface="Arial" charset="0"/>
              <a:cs typeface="Arial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BE4556-87EB-423D-BAE1-D98E6E86902A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4414" y="476672"/>
            <a:ext cx="6286544" cy="714379"/>
          </a:xfrm>
        </p:spPr>
        <p:txBody>
          <a:bodyPr/>
          <a:lstStyle/>
          <a:p>
            <a:r>
              <a:rPr lang="de-CH" dirty="0" smtClean="0"/>
              <a:t>Informationen / Auskünfte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628800"/>
            <a:ext cx="7534050" cy="1857388"/>
          </a:xfrm>
        </p:spPr>
        <p:txBody>
          <a:bodyPr/>
          <a:lstStyle/>
          <a:p>
            <a:pPr marL="0" indent="0"/>
            <a:r>
              <a:rPr lang="de-CH" sz="2000" b="1" dirty="0" smtClean="0"/>
              <a:t>www.sbfi.admin.ch </a:t>
            </a:r>
            <a:r>
              <a:rPr lang="de-CH" sz="1800" b="1" dirty="0" smtClean="0"/>
              <a:t>(Dienstleistungen/Formulare/Berufsbildung)</a:t>
            </a:r>
          </a:p>
          <a:p>
            <a:pPr marL="265113" lvl="1" indent="-265113" defTabSz="180975">
              <a:buFont typeface="Arial" panose="020B0604020202020204" pitchFamily="34" charset="0"/>
              <a:buChar char="•"/>
            </a:pPr>
            <a:r>
              <a:rPr lang="de-CH" sz="2000" dirty="0" smtClean="0"/>
              <a:t>Richtlinien über </a:t>
            </a:r>
            <a:r>
              <a:rPr lang="de-CH" sz="2000" dirty="0"/>
              <a:t>die Gesuchstellung, die Budgetierung </a:t>
            </a:r>
            <a:r>
              <a:rPr lang="de-CH" sz="2000" dirty="0" smtClean="0"/>
              <a:t>und die </a:t>
            </a:r>
            <a:r>
              <a:rPr lang="de-CH" sz="2000" dirty="0"/>
              <a:t>Abrechnung von </a:t>
            </a:r>
            <a:r>
              <a:rPr lang="de-CH" sz="2000" dirty="0" smtClean="0"/>
              <a:t>eidg. </a:t>
            </a:r>
            <a:r>
              <a:rPr lang="de-CH" sz="2000" dirty="0"/>
              <a:t>Berufs- </a:t>
            </a:r>
            <a:r>
              <a:rPr lang="de-CH" sz="2000" dirty="0" smtClean="0"/>
              <a:t>und höheren Fachprüfungen </a:t>
            </a:r>
            <a:r>
              <a:rPr lang="de-CH" sz="2000" dirty="0"/>
              <a:t>nach Artikel 56 </a:t>
            </a:r>
            <a:r>
              <a:rPr lang="de-CH" sz="2000" dirty="0" smtClean="0"/>
              <a:t>BBG und Artikel </a:t>
            </a:r>
            <a:r>
              <a:rPr lang="de-CH" sz="2000" dirty="0"/>
              <a:t>65 </a:t>
            </a:r>
            <a:r>
              <a:rPr lang="de-CH" sz="2000" dirty="0" smtClean="0"/>
              <a:t>BBV</a:t>
            </a:r>
          </a:p>
          <a:p>
            <a:pPr marL="265113" lvl="1" indent="-265113" defTabSz="180975">
              <a:buFont typeface="Arial" panose="020B0604020202020204" pitchFamily="34" charset="0"/>
              <a:buChar char="•"/>
            </a:pPr>
            <a:r>
              <a:rPr lang="de-CH" sz="2000" dirty="0"/>
              <a:t>Abrechnungsformular </a:t>
            </a:r>
            <a:r>
              <a:rPr lang="de-CH" sz="2000" dirty="0" smtClean="0"/>
              <a:t>inkl. Nachweis </a:t>
            </a:r>
            <a:r>
              <a:rPr lang="de-CH" sz="2000" dirty="0"/>
              <a:t>finanzielle </a:t>
            </a:r>
            <a:r>
              <a:rPr lang="de-CH" sz="2000" dirty="0" smtClean="0"/>
              <a:t>Eigenmittel </a:t>
            </a:r>
            <a:endParaRPr lang="de-CH" sz="2000" dirty="0"/>
          </a:p>
          <a:p>
            <a:pPr>
              <a:buFont typeface="Arial" panose="020B0604020202020204" pitchFamily="34" charset="0"/>
              <a:buChar char="•"/>
            </a:pPr>
            <a:endParaRPr lang="de-CH" sz="2000" dirty="0" smtClean="0"/>
          </a:p>
          <a:p>
            <a:pPr marL="0" indent="0"/>
            <a:r>
              <a:rPr lang="de-CH" sz="2000" b="1" dirty="0" smtClean="0"/>
              <a:t>Folgende Mitarbeiter des SBFI stehen für Fragen und Auskünfte zur Verfügung:</a:t>
            </a:r>
          </a:p>
          <a:p>
            <a:pPr marL="265113" lvl="1" indent="-265113" defTabSz="180975">
              <a:buFont typeface="Arial" panose="020B0604020202020204" pitchFamily="34" charset="0"/>
              <a:buChar char="•"/>
            </a:pPr>
            <a:r>
              <a:rPr lang="de-CH" sz="2000" dirty="0"/>
              <a:t>Josiane Bielmann, josiane.bielmann@sbfi.admin.ch, </a:t>
            </a:r>
            <a:r>
              <a:rPr lang="de-CH" sz="2000" dirty="0" smtClean="0"/>
              <a:t>                        058 </a:t>
            </a:r>
            <a:r>
              <a:rPr lang="de-CH" sz="2000" dirty="0"/>
              <a:t>462 28 38 (Fachspezialistin)</a:t>
            </a:r>
          </a:p>
          <a:p>
            <a:pPr marL="265113" lvl="1" indent="-265113" defTabSz="180975">
              <a:buFont typeface="Arial" panose="020B0604020202020204" pitchFamily="34" charset="0"/>
              <a:buChar char="•"/>
            </a:pPr>
            <a:r>
              <a:rPr lang="de-CH" sz="2000" dirty="0"/>
              <a:t>Monique Gutzwiller, monique.gutzwiller@sbfi.admin.ch, </a:t>
            </a:r>
            <a:r>
              <a:rPr lang="de-CH" sz="2000" dirty="0" smtClean="0"/>
              <a:t>                  058 </a:t>
            </a:r>
            <a:r>
              <a:rPr lang="de-CH" sz="2000" dirty="0"/>
              <a:t>464 44 58 (Fachspezialistin</a:t>
            </a:r>
            <a:r>
              <a:rPr lang="de-CH" sz="2000" dirty="0" smtClean="0"/>
              <a:t>)</a:t>
            </a:r>
            <a:endParaRPr lang="de-CH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20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737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endParaRPr lang="de-CH" sz="3600" b="1" dirty="0" smtClean="0"/>
          </a:p>
          <a:p>
            <a:pPr algn="ctr"/>
            <a:endParaRPr lang="de-CH" sz="36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21</a:t>
            </a:fld>
            <a:endParaRPr lang="de-CH" dirty="0"/>
          </a:p>
        </p:txBody>
      </p:sp>
      <p:pic>
        <p:nvPicPr>
          <p:cNvPr id="5" name="Grafik 4" descr="fragezeich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908721"/>
            <a:ext cx="460851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1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62865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Situation heute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318002" cy="185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/>
              <a:t>Rechtliche Grundlagen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</a:pPr>
            <a:r>
              <a:rPr lang="de-CH" sz="2000" dirty="0" smtClean="0"/>
              <a:t>Berufsbildungsgesetz (BBG) Artikel 56/57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</a:pPr>
            <a:r>
              <a:rPr lang="de-CH" sz="2000" dirty="0" smtClean="0"/>
              <a:t>Berufsbildungsverordnung (BBV) Artikel 39/65/66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</a:pPr>
            <a:r>
              <a:rPr lang="de-CH" sz="2000" dirty="0" smtClean="0"/>
              <a:t>Subventionsgesetz (SuG) Artikel 11 – 40</a:t>
            </a:r>
          </a:p>
          <a:p>
            <a:pPr marL="358775" lvl="2" indent="0" eaLnBrk="1" hangingPunct="1"/>
            <a:endParaRPr lang="de-CH" sz="2000" dirty="0" smtClean="0"/>
          </a:p>
          <a:p>
            <a:pPr marL="265113" lvl="2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/>
              <a:t>Bundesbeitrag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  <a:tabLst>
                <a:tab pos="2063750" algn="l"/>
              </a:tabLst>
            </a:pPr>
            <a:r>
              <a:rPr lang="de-CH" sz="2000" dirty="0" smtClean="0"/>
              <a:t>bis 2011: 	Beteiligung </a:t>
            </a:r>
            <a:r>
              <a:rPr lang="de-CH" sz="2000" dirty="0"/>
              <a:t>an den </a:t>
            </a:r>
            <a:r>
              <a:rPr lang="de-CH" sz="2000" dirty="0" smtClean="0"/>
              <a:t>Defiziten gemäss 	anrechenbaren Kosten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  <a:tabLst>
                <a:tab pos="2063750" algn="l"/>
              </a:tabLst>
            </a:pPr>
            <a:r>
              <a:rPr lang="de-CH" sz="2000" dirty="0" smtClean="0"/>
              <a:t>2011 - 2012: 	25% des Aufwandes</a:t>
            </a:r>
            <a:br>
              <a:rPr lang="de-CH" sz="2000" dirty="0" smtClean="0"/>
            </a:br>
            <a:r>
              <a:rPr lang="de-CH" sz="2000" dirty="0" smtClean="0"/>
              <a:t>	Richtlinien </a:t>
            </a:r>
            <a:r>
              <a:rPr lang="de-CH" sz="2000" dirty="0"/>
              <a:t>über die Gesuchstellung, die </a:t>
            </a:r>
            <a:r>
              <a:rPr lang="de-CH" sz="2000" dirty="0" smtClean="0"/>
              <a:t>	Budgetierung </a:t>
            </a:r>
            <a:r>
              <a:rPr lang="de-CH" sz="2000" dirty="0"/>
              <a:t>und die Abrechnung von </a:t>
            </a:r>
            <a:r>
              <a:rPr lang="de-CH" sz="2000" dirty="0" err="1"/>
              <a:t>eidg</a:t>
            </a:r>
            <a:r>
              <a:rPr lang="de-CH" sz="2000" dirty="0"/>
              <a:t>. </a:t>
            </a:r>
            <a:r>
              <a:rPr lang="de-CH" sz="2000" dirty="0" smtClean="0"/>
              <a:t>	Berufs- </a:t>
            </a:r>
            <a:r>
              <a:rPr lang="de-CH" sz="2000" dirty="0"/>
              <a:t>und höheren Fachprüfungen nach </a:t>
            </a:r>
            <a:r>
              <a:rPr lang="de-CH" sz="2000" dirty="0" smtClean="0"/>
              <a:t>	Artikel </a:t>
            </a:r>
            <a:r>
              <a:rPr lang="de-CH" sz="2000" dirty="0"/>
              <a:t>56 BBG und Artikel 65 </a:t>
            </a:r>
            <a:r>
              <a:rPr lang="de-CH" sz="2000" dirty="0" smtClean="0"/>
              <a:t>BBV</a:t>
            </a:r>
          </a:p>
          <a:p>
            <a:pPr marL="539750" lvl="2" indent="-274638" eaLnBrk="1" hangingPunct="1">
              <a:buFont typeface="Symbol" panose="05050102010706020507" pitchFamily="18" charset="2"/>
              <a:buChar char="-"/>
              <a:tabLst>
                <a:tab pos="2063750" algn="l"/>
              </a:tabLst>
            </a:pPr>
            <a:r>
              <a:rPr lang="de-CH" sz="2000" dirty="0"/>
              <a:t>a</a:t>
            </a:r>
            <a:r>
              <a:rPr lang="de-CH" sz="2000" dirty="0" smtClean="0"/>
              <a:t>b 2013:</a:t>
            </a:r>
            <a:r>
              <a:rPr lang="de-CH" sz="2000" dirty="0"/>
              <a:t> </a:t>
            </a:r>
            <a:r>
              <a:rPr lang="de-CH" sz="2000" dirty="0" smtClean="0"/>
              <a:t>	Erhöhung auf 60% bzw. 80% des Aufwandes</a:t>
            </a:r>
          </a:p>
          <a:p>
            <a:pPr marL="2063750" lvl="2" indent="-1704975" eaLnBrk="1" hangingPunct="1">
              <a:spcBef>
                <a:spcPts val="0"/>
              </a:spcBef>
              <a:tabLst>
                <a:tab pos="2063750" algn="l"/>
              </a:tabLst>
            </a:pPr>
            <a:r>
              <a:rPr lang="de-CH" sz="2000" dirty="0" smtClean="0"/>
              <a:t>	</a:t>
            </a:r>
            <a:endParaRPr lang="de-CH" sz="2000" dirty="0"/>
          </a:p>
          <a:p>
            <a:pPr marL="719138" lvl="2" indent="-360363" eaLnBrk="1" hangingPunct="1">
              <a:buFont typeface="Symbol" panose="05050102010706020507" pitchFamily="18" charset="2"/>
              <a:buChar char="-"/>
              <a:tabLst>
                <a:tab pos="2422525" algn="l"/>
              </a:tabLst>
            </a:pPr>
            <a:endParaRPr lang="de-CH" dirty="0"/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Erhöhung Bundesbeiträge </a:t>
            </a:r>
            <a:r>
              <a:rPr lang="de-CH" sz="2000" dirty="0" smtClean="0">
                <a:latin typeface="Arial" charset="0"/>
                <a:cs typeface="Arial" charset="0"/>
              </a:rPr>
              <a:t>(1/2)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215187" cy="228942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de-CH" sz="2000" dirty="0" smtClean="0">
                <a:latin typeface="Arial" charset="0"/>
                <a:cs typeface="Arial" charset="0"/>
              </a:rPr>
              <a:t>Erhöhung der Bundesbeiträge per 01.01.2013 von 25%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de-CH" sz="2000" dirty="0" smtClean="0">
                <a:latin typeface="Arial" charset="0"/>
                <a:cs typeface="Arial" charset="0"/>
              </a:rPr>
              <a:t>auf 60% bzw. 80% mit dem Ziel</a:t>
            </a:r>
            <a:br>
              <a:rPr lang="de-CH" sz="2000" dirty="0" smtClean="0">
                <a:latin typeface="Arial" charset="0"/>
                <a:cs typeface="Arial" charset="0"/>
              </a:rPr>
            </a:br>
            <a:endParaRPr lang="de-CH" sz="2000" dirty="0" smtClean="0">
              <a:latin typeface="Arial" charset="0"/>
              <a:cs typeface="Arial" charset="0"/>
            </a:endParaRP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>
                <a:latin typeface="Arial" charset="0"/>
                <a:cs typeface="Arial" charset="0"/>
              </a:rPr>
              <a:t>d</a:t>
            </a:r>
            <a:r>
              <a:rPr lang="de-CH" sz="2000" dirty="0" smtClean="0">
                <a:latin typeface="Arial" charset="0"/>
                <a:cs typeface="Arial" charset="0"/>
              </a:rPr>
              <a:t>ie Kandidaten finanziell zu entlasten</a:t>
            </a:r>
          </a:p>
          <a:p>
            <a:pPr marL="265113" indent="-265113" eaLnBrk="1" hangingPunct="1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charset="0"/>
                <a:cs typeface="Arial" charset="0"/>
              </a:rPr>
              <a:t>die Qualität der Berufsprüfungen und höheren Fachprüfungen zu fördern</a:t>
            </a:r>
          </a:p>
          <a:p>
            <a:pPr marL="0" indent="0" eaLnBrk="1" hangingPunct="1"/>
            <a:endParaRPr lang="de-CH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de-CH" dirty="0">
              <a:latin typeface="Arial" charset="0"/>
              <a:cs typeface="Arial" charset="0"/>
            </a:endParaRPr>
          </a:p>
          <a:p>
            <a:pPr marL="0" indent="0" eaLnBrk="1" hangingPunct="1"/>
            <a:endParaRPr lang="de-CH" dirty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8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Erhöhung Bundesbeiträge </a:t>
            </a:r>
            <a:r>
              <a:rPr lang="de-CH" sz="2000" dirty="0" smtClean="0">
                <a:latin typeface="Arial" charset="0"/>
                <a:cs typeface="Arial" charset="0"/>
              </a:rPr>
              <a:t>(2/2)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601883"/>
              </p:ext>
            </p:extLst>
          </p:nvPr>
        </p:nvGraphicFramePr>
        <p:xfrm>
          <a:off x="971600" y="1556792"/>
          <a:ext cx="7632848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42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Prüfungsgebühren </a:t>
            </a:r>
            <a:r>
              <a:rPr lang="de-CH" sz="2000" dirty="0" smtClean="0">
                <a:latin typeface="Arial" charset="0"/>
                <a:cs typeface="Arial" charset="0"/>
              </a:rPr>
              <a:t>(1/2)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713644"/>
              </p:ext>
            </p:extLst>
          </p:nvPr>
        </p:nvGraphicFramePr>
        <p:xfrm>
          <a:off x="1115616" y="1556792"/>
          <a:ext cx="7632848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228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Prüfungsgebühren </a:t>
            </a:r>
            <a:r>
              <a:rPr lang="de-CH" sz="2000" dirty="0" smtClean="0">
                <a:latin typeface="Arial" charset="0"/>
                <a:cs typeface="Arial" charset="0"/>
              </a:rPr>
              <a:t>(2/2)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55635"/>
              </p:ext>
            </p:extLst>
          </p:nvPr>
        </p:nvGraphicFramePr>
        <p:xfrm>
          <a:off x="1115616" y="1628798"/>
          <a:ext cx="7632848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7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462018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Expertenentschädigungen </a:t>
            </a:r>
            <a:br>
              <a:rPr lang="de-CH" dirty="0" smtClean="0">
                <a:latin typeface="Arial" charset="0"/>
                <a:cs typeface="Arial" charset="0"/>
              </a:rPr>
            </a:br>
            <a:endParaRPr lang="de-CH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637880"/>
              </p:ext>
            </p:extLst>
          </p:nvPr>
        </p:nvGraphicFramePr>
        <p:xfrm>
          <a:off x="755576" y="1824334"/>
          <a:ext cx="7632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15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75005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Entwicklung der Kosten </a:t>
            </a:r>
            <a:r>
              <a:rPr lang="de-CH" sz="2000" dirty="0" smtClean="0">
                <a:latin typeface="Arial" charset="0"/>
                <a:cs typeface="Arial" charset="0"/>
              </a:rPr>
              <a:t>(1/3)</a:t>
            </a:r>
            <a:r>
              <a:rPr lang="de-CH" sz="1400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de-CH" sz="1400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de-CH" sz="1400" b="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675933"/>
              </p:ext>
            </p:extLst>
          </p:nvPr>
        </p:nvGraphicFramePr>
        <p:xfrm>
          <a:off x="827584" y="1700808"/>
          <a:ext cx="7632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22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schlag_Standardpräsentation_BBT_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3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ERFA 30.04.2015 - Bundesbeiträge BP/HFP Version DE"/>
    <f:field ref="objsubject" par="" edit="true" text=""/>
    <f:field ref="objcreatedby" par="" text="Bielmann, Josiane, SBFI"/>
    <f:field ref="objcreatedat" par="" text="20.04.2015 16:57:00"/>
    <f:field ref="objchangedby" par="" text="Bielmann, Josiane, SBFI"/>
    <f:field ref="objmodifiedat" par="" text="27.04.2015 14:07:00"/>
    <f:field ref="doc_FSCFOLIO_1_1001_FieldDocumentNumber" par="" text=""/>
    <f:field ref="doc_FSCFOLIO_1_1001_FieldSubject" par="" edit="true" text=""/>
    <f:field ref="FSCFOLIO_1_1001_FieldCurrentUser" par="" text="SBFI Josiane Bielmann"/>
    <f:field ref="CCAPRECONFIG_15_1001_Objektname" par="" edit="true" text="ERFA 30.04.2015 - Bundesbeiträge BP/HFP Version DE"/>
    <f:field ref="CHPRECONFIG_1_1001_Objektname" par="" edit="true" text="ERFA 30.04.2015 - Bundesbeiträge BP/HFP Version DE"/>
  </f:record>
  <f:display par="" text="...">
    <f:field ref="FSCFOLIO_1_1001_FieldCurrentUser" text="Aktueller Benutzer"/>
    <f:field ref="objsubject" text="Betreff (einzeilig)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Vorschlag_Standardpräsentation_BBT_d</Template>
  <TotalTime>0</TotalTime>
  <Words>629</Words>
  <Application>Microsoft Office PowerPoint</Application>
  <PresentationFormat>Bildschirmpräsentation (4:3)</PresentationFormat>
  <Paragraphs>152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Symbol</vt:lpstr>
      <vt:lpstr>Calibri</vt:lpstr>
      <vt:lpstr>Wingdings</vt:lpstr>
      <vt:lpstr>Vorschlag_Standardpräsentation_BBT_d</vt:lpstr>
      <vt:lpstr>Bundesbeiträge an die Durchführung von eidgenössischen Berufs- und höheren Fachprüfungen</vt:lpstr>
      <vt:lpstr>Inhalt</vt:lpstr>
      <vt:lpstr>Situation heute</vt:lpstr>
      <vt:lpstr>Erhöhung Bundesbeiträge (1/2)</vt:lpstr>
      <vt:lpstr>Erhöhung Bundesbeiträge (2/2)</vt:lpstr>
      <vt:lpstr>Entwicklung der Prüfungsgebühren (1/2)</vt:lpstr>
      <vt:lpstr>Entwicklung der Prüfungsgebühren (2/2)</vt:lpstr>
      <vt:lpstr>Entwicklung der Expertenentschädigungen  </vt:lpstr>
      <vt:lpstr>Entwicklung der Kosten (1/3) </vt:lpstr>
      <vt:lpstr>Entwicklung der Kosten (2/3) </vt:lpstr>
      <vt:lpstr>Entwicklung der Kosten (3/3) </vt:lpstr>
      <vt:lpstr>Finanzielle Eigenmittel / Kürzungen (1/2)</vt:lpstr>
      <vt:lpstr>Finanzielle Eigenmittel / Kürzungen (2/2)</vt:lpstr>
      <vt:lpstr>Entwicklungs-/Umsetzungsprojekte (1/3)</vt:lpstr>
      <vt:lpstr>Entwicklungs-/Umsetzungsprojekte (2/3)</vt:lpstr>
      <vt:lpstr>Entwicklungs-/Umsetzungsprojekte (3/3)</vt:lpstr>
      <vt:lpstr>Ausblick (1/3)</vt:lpstr>
      <vt:lpstr>Ausblick (2/3)</vt:lpstr>
      <vt:lpstr>Ausblick (3/3)</vt:lpstr>
      <vt:lpstr>Informationen / Auskünfte</vt:lpstr>
      <vt:lpstr>PowerPoint-Präsentation</vt:lpstr>
    </vt:vector>
  </TitlesOfParts>
  <Company>EVD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Arial_52_fett</dc:title>
  <dc:creator>Désirée Kunze</dc:creator>
  <cp:lastModifiedBy>Amato Nicoletta</cp:lastModifiedBy>
  <cp:revision>101</cp:revision>
  <cp:lastPrinted>2015-04-28T13:09:09Z</cp:lastPrinted>
  <dcterms:created xsi:type="dcterms:W3CDTF">2009-07-29T09:47:09Z</dcterms:created>
  <dcterms:modified xsi:type="dcterms:W3CDTF">2015-04-28T13:28:11Z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VDCFG@15.1400:ActualVersionNumber">
    <vt:lpwstr>3</vt:lpwstr>
  </property>
  <property fmtid="{D5CDD505-2E9C-101B-9397-08002B2CF9AE}" pid="3" name="FSC#EVDCFG@15.1400:ActualVersionCreatedAt">
    <vt:lpwstr>2015-04-23T13:04:58</vt:lpwstr>
  </property>
  <property fmtid="{D5CDD505-2E9C-101B-9397-08002B2CF9AE}" pid="4" name="FSC#EVDCFG@15.1400:ResponsibleBureau_DE">
    <vt:lpwstr>Staatssekretariat für Bildung, Forschung und Innovation SBFI</vt:lpwstr>
  </property>
  <property fmtid="{D5CDD505-2E9C-101B-9397-08002B2CF9AE}" pid="5" name="FSC#EVDCFG@15.1400:ResponsibleBureau_EN">
    <vt:lpwstr>State Secretariat for Education, Research and Innovation SERI</vt:lpwstr>
  </property>
  <property fmtid="{D5CDD505-2E9C-101B-9397-08002B2CF9AE}" pid="6" name="FSC#EVDCFG@15.1400:ResponsibleBureau_FR">
    <vt:lpwstr>Secrétariat d'Etat à la formation, à la recherche et à l'innovation SEFRI</vt:lpwstr>
  </property>
  <property fmtid="{D5CDD505-2E9C-101B-9397-08002B2CF9AE}" pid="7" name="FSC#EVDCFG@15.1400:ResponsibleBureau_IT">
    <vt:lpwstr>Segreteria di Stato per la formazione, la ricerca e l'innovazione SEFRI</vt:lpwstr>
  </property>
  <property fmtid="{D5CDD505-2E9C-101B-9397-08002B2CF9AE}" pid="8" name="FSC#EVDCFG@15.1400:UserInChargeUserTitle">
    <vt:lpwstr/>
  </property>
  <property fmtid="{D5CDD505-2E9C-101B-9397-08002B2CF9AE}" pid="9" name="FSC#EVDCFG@15.1400:UserInChargeUserName">
    <vt:lpwstr/>
  </property>
  <property fmtid="{D5CDD505-2E9C-101B-9397-08002B2CF9AE}" pid="10" name="FSC#EVDCFG@15.1400:UserInChargeUserFirstname">
    <vt:lpwstr/>
  </property>
  <property fmtid="{D5CDD505-2E9C-101B-9397-08002B2CF9AE}" pid="11" name="FSC#EVDCFG@15.1400:UserInChargeUserEnvSalutationDE">
    <vt:lpwstr/>
  </property>
  <property fmtid="{D5CDD505-2E9C-101B-9397-08002B2CF9AE}" pid="12" name="FSC#EVDCFG@15.1400:UserInChargeUserEnvSalutationEN">
    <vt:lpwstr/>
  </property>
  <property fmtid="{D5CDD505-2E9C-101B-9397-08002B2CF9AE}" pid="13" name="FSC#EVDCFG@15.1400:UserInChargeUserEnvSalutationFR">
    <vt:lpwstr/>
  </property>
  <property fmtid="{D5CDD505-2E9C-101B-9397-08002B2CF9AE}" pid="14" name="FSC#EVDCFG@15.1400:UserInChargeUserEnvSalutationIT">
    <vt:lpwstr/>
  </property>
  <property fmtid="{D5CDD505-2E9C-101B-9397-08002B2CF9AE}" pid="15" name="FSC#EVDCFG@15.1400:FilerespUserPersonTitle">
    <vt:lpwstr/>
  </property>
  <property fmtid="{D5CDD505-2E9C-101B-9397-08002B2CF9AE}" pid="16" name="FSC#EVDCFG@15.1400:Address">
    <vt:lpwstr/>
  </property>
  <property fmtid="{D5CDD505-2E9C-101B-9397-08002B2CF9AE}" pid="17" name="FSC#COOSYSTEM@1.1:Container">
    <vt:lpwstr>COO.2101.108.7.214567</vt:lpwstr>
  </property>
  <property fmtid="{D5CDD505-2E9C-101B-9397-08002B2CF9AE}" pid="18" name="FSC#COOELAK@1.1001:Subject">
    <vt:lpwstr>. Subdossiers:. - Statistiken, Abrechnungsformular BP, ev Vorlagen, Check-Listen._x000d_
</vt:lpwstr>
  </property>
  <property fmtid="{D5CDD505-2E9C-101B-9397-08002B2CF9AE}" pid="19" name="FSC#COOELAK@1.1001:FileReference">
    <vt:lpwstr>342/2011/06507</vt:lpwstr>
  </property>
  <property fmtid="{D5CDD505-2E9C-101B-9397-08002B2CF9AE}" pid="20" name="FSC#COOELAK@1.1001:FileRefYear">
    <vt:lpwstr>2011</vt:lpwstr>
  </property>
  <property fmtid="{D5CDD505-2E9C-101B-9397-08002B2CF9AE}" pid="21" name="FSC#COOELAK@1.1001:FileRefOrdinal">
    <vt:lpwstr>6507</vt:lpwstr>
  </property>
  <property fmtid="{D5CDD505-2E9C-101B-9397-08002B2CF9AE}" pid="22" name="FSC#COOELAK@1.1001:FileRefOU">
    <vt:lpwstr>BW/SBFI</vt:lpwstr>
  </property>
  <property fmtid="{D5CDD505-2E9C-101B-9397-08002B2CF9AE}" pid="23" name="FSC#COOELAK@1.1001:Organization">
    <vt:lpwstr/>
  </property>
  <property fmtid="{D5CDD505-2E9C-101B-9397-08002B2CF9AE}" pid="24" name="FSC#COOELAK@1.1001:Owner">
    <vt:lpwstr>Bielmann Josiane, SBFI</vt:lpwstr>
  </property>
  <property fmtid="{D5CDD505-2E9C-101B-9397-08002B2CF9AE}" pid="25" name="FSC#COOELAK@1.1001:OwnerExtension">
    <vt:lpwstr>+41 58 462 28 38</vt:lpwstr>
  </property>
  <property fmtid="{D5CDD505-2E9C-101B-9397-08002B2CF9AE}" pid="26" name="FSC#COOELAK@1.1001:OwnerFaxExtension">
    <vt:lpwstr>+41 58 464 96 14</vt:lpwstr>
  </property>
  <property fmtid="{D5CDD505-2E9C-101B-9397-08002B2CF9AE}" pid="27" name="FSC#COOELAK@1.1001:DispatchedBy">
    <vt:lpwstr/>
  </property>
  <property fmtid="{D5CDD505-2E9C-101B-9397-08002B2CF9AE}" pid="28" name="FSC#COOELAK@1.1001:DispatchedAt">
    <vt:lpwstr/>
  </property>
  <property fmtid="{D5CDD505-2E9C-101B-9397-08002B2CF9AE}" pid="29" name="FSC#COOELAK@1.1001:ApprovedBy">
    <vt:lpwstr/>
  </property>
  <property fmtid="{D5CDD505-2E9C-101B-9397-08002B2CF9AE}" pid="30" name="FSC#COOELAK@1.1001:ApprovedAt">
    <vt:lpwstr/>
  </property>
  <property fmtid="{D5CDD505-2E9C-101B-9397-08002B2CF9AE}" pid="31" name="FSC#COOELAK@1.1001:Department">
    <vt:lpwstr>Grundsatzfragen und Politik (G+P/SBFI)</vt:lpwstr>
  </property>
  <property fmtid="{D5CDD505-2E9C-101B-9397-08002B2CF9AE}" pid="32" name="FSC#COOELAK@1.1001:CreatedAt">
    <vt:lpwstr>20.04.2015</vt:lpwstr>
  </property>
  <property fmtid="{D5CDD505-2E9C-101B-9397-08002B2CF9AE}" pid="33" name="FSC#COOELAK@1.1001:OU">
    <vt:lpwstr>Subventionen und Projektfinanzierung (SPF/SBFI)</vt:lpwstr>
  </property>
  <property fmtid="{D5CDD505-2E9C-101B-9397-08002B2CF9AE}" pid="34" name="FSC#COOELAK@1.1001:Priority">
    <vt:lpwstr> ()</vt:lpwstr>
  </property>
  <property fmtid="{D5CDD505-2E9C-101B-9397-08002B2CF9AE}" pid="35" name="FSC#COOELAK@1.1001:ObjBarCode">
    <vt:lpwstr>*COO.2101.108.7.214567*</vt:lpwstr>
  </property>
  <property fmtid="{D5CDD505-2E9C-101B-9397-08002B2CF9AE}" pid="36" name="FSC#COOELAK@1.1001:RefBarCode">
    <vt:lpwstr>*COO.2101.108.4.214566*</vt:lpwstr>
  </property>
  <property fmtid="{D5CDD505-2E9C-101B-9397-08002B2CF9AE}" pid="37" name="FSC#COOELAK@1.1001:FileRefBarCode">
    <vt:lpwstr>*342/2011/06507*</vt:lpwstr>
  </property>
  <property fmtid="{D5CDD505-2E9C-101B-9397-08002B2CF9AE}" pid="38" name="FSC#COOELAK@1.1001:ExternalRef">
    <vt:lpwstr/>
  </property>
  <property fmtid="{D5CDD505-2E9C-101B-9397-08002B2CF9AE}" pid="39" name="FSC#COOELAK@1.1001:IncomingNumber">
    <vt:lpwstr/>
  </property>
  <property fmtid="{D5CDD505-2E9C-101B-9397-08002B2CF9AE}" pid="40" name="FSC#COOELAK@1.1001:IncomingSubject">
    <vt:lpwstr/>
  </property>
  <property fmtid="{D5CDD505-2E9C-101B-9397-08002B2CF9AE}" pid="41" name="FSC#COOELAK@1.1001:ProcessResponsible">
    <vt:lpwstr/>
  </property>
  <property fmtid="{D5CDD505-2E9C-101B-9397-08002B2CF9AE}" pid="42" name="FSC#COOELAK@1.1001:ProcessResponsiblePhone">
    <vt:lpwstr/>
  </property>
  <property fmtid="{D5CDD505-2E9C-101B-9397-08002B2CF9AE}" pid="43" name="FSC#COOELAK@1.1001:ProcessResponsibleMail">
    <vt:lpwstr/>
  </property>
  <property fmtid="{D5CDD505-2E9C-101B-9397-08002B2CF9AE}" pid="44" name="FSC#COOELAK@1.1001:ProcessResponsibleFax">
    <vt:lpwstr/>
  </property>
  <property fmtid="{D5CDD505-2E9C-101B-9397-08002B2CF9AE}" pid="45" name="FSC#COOELAK@1.1001:ApproverFirstName">
    <vt:lpwstr/>
  </property>
  <property fmtid="{D5CDD505-2E9C-101B-9397-08002B2CF9AE}" pid="46" name="FSC#COOELAK@1.1001:ApproverSurName">
    <vt:lpwstr/>
  </property>
  <property fmtid="{D5CDD505-2E9C-101B-9397-08002B2CF9AE}" pid="47" name="FSC#COOELAK@1.1001:ApproverTitle">
    <vt:lpwstr/>
  </property>
  <property fmtid="{D5CDD505-2E9C-101B-9397-08002B2CF9AE}" pid="48" name="FSC#COOELAK@1.1001:ExternalDate">
    <vt:lpwstr/>
  </property>
  <property fmtid="{D5CDD505-2E9C-101B-9397-08002B2CF9AE}" pid="49" name="FSC#COOELAK@1.1001:SettlementApprovedAt">
    <vt:lpwstr/>
  </property>
  <property fmtid="{D5CDD505-2E9C-101B-9397-08002B2CF9AE}" pid="50" name="FSC#COOELAK@1.1001:BaseNumber">
    <vt:lpwstr>342</vt:lpwstr>
  </property>
  <property fmtid="{D5CDD505-2E9C-101B-9397-08002B2CF9AE}" pid="51" name="FSC#COOELAK@1.1001:CurrentUserRolePos">
    <vt:lpwstr>Sachbearbeiter/-in</vt:lpwstr>
  </property>
  <property fmtid="{D5CDD505-2E9C-101B-9397-08002B2CF9AE}" pid="52" name="FSC#COOELAK@1.1001:CurrentUserEmail">
    <vt:lpwstr>josiane.bielmann@sbfi.admin.ch</vt:lpwstr>
  </property>
  <property fmtid="{D5CDD505-2E9C-101B-9397-08002B2CF9AE}" pid="53" name="FSC#ELAKGOV@1.1001:PersonalSubjGender">
    <vt:lpwstr/>
  </property>
  <property fmtid="{D5CDD505-2E9C-101B-9397-08002B2CF9AE}" pid="54" name="FSC#ELAKGOV@1.1001:PersonalSubjFirstName">
    <vt:lpwstr/>
  </property>
  <property fmtid="{D5CDD505-2E9C-101B-9397-08002B2CF9AE}" pid="55" name="FSC#ELAKGOV@1.1001:PersonalSubjSurName">
    <vt:lpwstr/>
  </property>
  <property fmtid="{D5CDD505-2E9C-101B-9397-08002B2CF9AE}" pid="56" name="FSC#ELAKGOV@1.1001:PersonalSubjSalutation">
    <vt:lpwstr/>
  </property>
  <property fmtid="{D5CDD505-2E9C-101B-9397-08002B2CF9AE}" pid="57" name="FSC#ELAKGOV@1.1001:PersonalSubjAddress">
    <vt:lpwstr/>
  </property>
  <property fmtid="{D5CDD505-2E9C-101B-9397-08002B2CF9AE}" pid="58" name="FSC#EVDCFG@15.1400:PositionNumber">
    <vt:lpwstr>342</vt:lpwstr>
  </property>
  <property fmtid="{D5CDD505-2E9C-101B-9397-08002B2CF9AE}" pid="59" name="FSC#EVDCFG@15.1400:Dossierref">
    <vt:lpwstr>342/2011/06507</vt:lpwstr>
  </property>
  <property fmtid="{D5CDD505-2E9C-101B-9397-08002B2CF9AE}" pid="60" name="FSC#EVDCFG@15.1400:FileRespEmail">
    <vt:lpwstr/>
  </property>
  <property fmtid="{D5CDD505-2E9C-101B-9397-08002B2CF9AE}" pid="61" name="FSC#EVDCFG@15.1400:FileRespFax">
    <vt:lpwstr/>
  </property>
  <property fmtid="{D5CDD505-2E9C-101B-9397-08002B2CF9AE}" pid="62" name="FSC#EVDCFG@15.1400:FileRespHome">
    <vt:lpwstr/>
  </property>
  <property fmtid="{D5CDD505-2E9C-101B-9397-08002B2CF9AE}" pid="63" name="FSC#EVDCFG@15.1400:FileResponsible">
    <vt:lpwstr/>
  </property>
  <property fmtid="{D5CDD505-2E9C-101B-9397-08002B2CF9AE}" pid="64" name="FSC#EVDCFG@15.1400:UserInCharge">
    <vt:lpwstr/>
  </property>
  <property fmtid="{D5CDD505-2E9C-101B-9397-08002B2CF9AE}" pid="65" name="FSC#EVDCFG@15.1400:FileRespOrg">
    <vt:lpwstr>Subventionen und Projektfinanzierung</vt:lpwstr>
  </property>
  <property fmtid="{D5CDD505-2E9C-101B-9397-08002B2CF9AE}" pid="66" name="FSC#EVDCFG@15.1400:FileRespOrgHome">
    <vt:lpwstr>Bern</vt:lpwstr>
  </property>
  <property fmtid="{D5CDD505-2E9C-101B-9397-08002B2CF9AE}" pid="67" name="FSC#EVDCFG@15.1400:FileRespOrgStreet">
    <vt:lpwstr>Effingerstrasse 27</vt:lpwstr>
  </property>
  <property fmtid="{D5CDD505-2E9C-101B-9397-08002B2CF9AE}" pid="68" name="FSC#EVDCFG@15.1400:FileRespOrgZipCode">
    <vt:lpwstr>3003</vt:lpwstr>
  </property>
  <property fmtid="{D5CDD505-2E9C-101B-9397-08002B2CF9AE}" pid="69" name="FSC#EVDCFG@15.1400:FileRespshortsign">
    <vt:lpwstr/>
  </property>
  <property fmtid="{D5CDD505-2E9C-101B-9397-08002B2CF9AE}" pid="70" name="FSC#EVDCFG@15.1400:FileRespStreet">
    <vt:lpwstr/>
  </property>
  <property fmtid="{D5CDD505-2E9C-101B-9397-08002B2CF9AE}" pid="71" name="FSC#EVDCFG@15.1400:FileRespTel">
    <vt:lpwstr/>
  </property>
  <property fmtid="{D5CDD505-2E9C-101B-9397-08002B2CF9AE}" pid="72" name="FSC#EVDCFG@15.1400:FileRespZipCode">
    <vt:lpwstr/>
  </property>
  <property fmtid="{D5CDD505-2E9C-101B-9397-08002B2CF9AE}" pid="73" name="FSC#EVDCFG@15.1400:OutAttachElectr">
    <vt:lpwstr/>
  </property>
  <property fmtid="{D5CDD505-2E9C-101B-9397-08002B2CF9AE}" pid="74" name="FSC#EVDCFG@15.1400:OutAttachPhysic">
    <vt:lpwstr/>
  </property>
  <property fmtid="{D5CDD505-2E9C-101B-9397-08002B2CF9AE}" pid="75" name="FSC#EVDCFG@15.1400:SignAcceptedDraft1">
    <vt:lpwstr/>
  </property>
  <property fmtid="{D5CDD505-2E9C-101B-9397-08002B2CF9AE}" pid="76" name="FSC#EVDCFG@15.1400:SignAcceptedDraft1FR">
    <vt:lpwstr/>
  </property>
  <property fmtid="{D5CDD505-2E9C-101B-9397-08002B2CF9AE}" pid="77" name="FSC#EVDCFG@15.1400:SignAcceptedDraft2">
    <vt:lpwstr/>
  </property>
  <property fmtid="{D5CDD505-2E9C-101B-9397-08002B2CF9AE}" pid="78" name="FSC#EVDCFG@15.1400:SignAcceptedDraft2FR">
    <vt:lpwstr/>
  </property>
  <property fmtid="{D5CDD505-2E9C-101B-9397-08002B2CF9AE}" pid="79" name="FSC#EVDCFG@15.1400:SignApproved1">
    <vt:lpwstr/>
  </property>
  <property fmtid="{D5CDD505-2E9C-101B-9397-08002B2CF9AE}" pid="80" name="FSC#EVDCFG@15.1400:SignApproved1FR">
    <vt:lpwstr/>
  </property>
  <property fmtid="{D5CDD505-2E9C-101B-9397-08002B2CF9AE}" pid="81" name="FSC#EVDCFG@15.1400:SignApproved2">
    <vt:lpwstr/>
  </property>
  <property fmtid="{D5CDD505-2E9C-101B-9397-08002B2CF9AE}" pid="82" name="FSC#EVDCFG@15.1400:SignApproved2FR">
    <vt:lpwstr/>
  </property>
  <property fmtid="{D5CDD505-2E9C-101B-9397-08002B2CF9AE}" pid="83" name="FSC#EVDCFG@15.1400:SubDossierBarCode">
    <vt:lpwstr/>
  </property>
  <property fmtid="{D5CDD505-2E9C-101B-9397-08002B2CF9AE}" pid="84" name="FSC#EVDCFG@15.1400:Subject">
    <vt:lpwstr/>
  </property>
  <property fmtid="{D5CDD505-2E9C-101B-9397-08002B2CF9AE}" pid="85" name="FSC#EVDCFG@15.1400:Title">
    <vt:lpwstr>ERFA 30.04.2015 - Bundesbeiträge BP/HFP Version DE</vt:lpwstr>
  </property>
  <property fmtid="{D5CDD505-2E9C-101B-9397-08002B2CF9AE}" pid="86" name="FSC#EVDCFG@15.1400:UserFunction">
    <vt:lpwstr/>
  </property>
  <property fmtid="{D5CDD505-2E9C-101B-9397-08002B2CF9AE}" pid="87" name="FSC#EVDCFG@15.1400:SalutationEnglish">
    <vt:lpwstr>Subsidies and Project Funding</vt:lpwstr>
  </property>
  <property fmtid="{D5CDD505-2E9C-101B-9397-08002B2CF9AE}" pid="88" name="FSC#EVDCFG@15.1400:SalutationFrench">
    <vt:lpwstr>Subventions et financement de projets</vt:lpwstr>
  </property>
  <property fmtid="{D5CDD505-2E9C-101B-9397-08002B2CF9AE}" pid="89" name="FSC#EVDCFG@15.1400:SalutationGerman">
    <vt:lpwstr>Subventionen und Projektfinanzierung</vt:lpwstr>
  </property>
  <property fmtid="{D5CDD505-2E9C-101B-9397-08002B2CF9AE}" pid="90" name="FSC#EVDCFG@15.1400:SalutationItalian">
    <vt:lpwstr>Sussidi e finanziamento di progetti</vt:lpwstr>
  </property>
  <property fmtid="{D5CDD505-2E9C-101B-9397-08002B2CF9AE}" pid="91" name="FSC#EVDCFG@15.1400:SalutationEnglishUser">
    <vt:lpwstr/>
  </property>
  <property fmtid="{D5CDD505-2E9C-101B-9397-08002B2CF9AE}" pid="92" name="FSC#EVDCFG@15.1400:SalutationFrenchUser">
    <vt:lpwstr/>
  </property>
  <property fmtid="{D5CDD505-2E9C-101B-9397-08002B2CF9AE}" pid="93" name="FSC#EVDCFG@15.1400:SalutationGermanUser">
    <vt:lpwstr/>
  </property>
  <property fmtid="{D5CDD505-2E9C-101B-9397-08002B2CF9AE}" pid="94" name="FSC#EVDCFG@15.1400:SalutationItalianUser">
    <vt:lpwstr/>
  </property>
  <property fmtid="{D5CDD505-2E9C-101B-9397-08002B2CF9AE}" pid="95" name="FSC#EVDCFG@15.1400:FileRespOrgShortname">
    <vt:lpwstr>SPF/SBFI</vt:lpwstr>
  </property>
  <property fmtid="{D5CDD505-2E9C-101B-9397-08002B2CF9AE}" pid="96" name="FSC#EVDCFG@15.1400:DocumentID">
    <vt:lpwstr/>
  </property>
  <property fmtid="{D5CDD505-2E9C-101B-9397-08002B2CF9AE}" pid="97" name="FSC#EVDCFG@15.1400:DossierBarCode">
    <vt:lpwstr/>
  </property>
  <property fmtid="{D5CDD505-2E9C-101B-9397-08002B2CF9AE}" pid="98" name="FSC#EVDCFG@15.1400:ResponsibleEditorFirstname">
    <vt:lpwstr/>
  </property>
  <property fmtid="{D5CDD505-2E9C-101B-9397-08002B2CF9AE}" pid="99" name="FSC#EVDCFG@15.1400:ResponsibleEditorSurname">
    <vt:lpwstr/>
  </property>
  <property fmtid="{D5CDD505-2E9C-101B-9397-08002B2CF9AE}" pid="100" name="FSC#EVDCFG@15.1400:GroupTitle">
    <vt:lpwstr>Subventionen und Projektfinanzierung</vt:lpwstr>
  </property>
  <property fmtid="{D5CDD505-2E9C-101B-9397-08002B2CF9AE}" pid="101" name="FSC#ATSTATECFG@1.1001:Office">
    <vt:lpwstr/>
  </property>
  <property fmtid="{D5CDD505-2E9C-101B-9397-08002B2CF9AE}" pid="102" name="FSC#ATSTATECFG@1.1001:Agent">
    <vt:lpwstr/>
  </property>
  <property fmtid="{D5CDD505-2E9C-101B-9397-08002B2CF9AE}" pid="103" name="FSC#ATSTATECFG@1.1001:AgentPhone">
    <vt:lpwstr/>
  </property>
  <property fmtid="{D5CDD505-2E9C-101B-9397-08002B2CF9AE}" pid="104" name="FSC#ATSTATECFG@1.1001:DepartmentFax">
    <vt:lpwstr>+41 31 324 96 15</vt:lpwstr>
  </property>
  <property fmtid="{D5CDD505-2E9C-101B-9397-08002B2CF9AE}" pid="105" name="FSC#ATSTATECFG@1.1001:DepartmentEmail">
    <vt:lpwstr>info@bbt.admin.ch</vt:lpwstr>
  </property>
  <property fmtid="{D5CDD505-2E9C-101B-9397-08002B2CF9AE}" pid="106" name="FSC#ATSTATECFG@1.1001:SubfileDate">
    <vt:lpwstr/>
  </property>
  <property fmtid="{D5CDD505-2E9C-101B-9397-08002B2CF9AE}" pid="107" name="FSC#ATSTATECFG@1.1001:SubfileSubject">
    <vt:lpwstr>Präsentation_Reporting_2014_-_3._Version_mit_Grafiken neu 20.04.2015_x000d_
</vt:lpwstr>
  </property>
  <property fmtid="{D5CDD505-2E9C-101B-9397-08002B2CF9AE}" pid="108" name="FSC#ATSTATECFG@1.1001:DepartmentZipCode">
    <vt:lpwstr>3003</vt:lpwstr>
  </property>
  <property fmtid="{D5CDD505-2E9C-101B-9397-08002B2CF9AE}" pid="109" name="FSC#ATSTATECFG@1.1001:DepartmentCountry">
    <vt:lpwstr/>
  </property>
  <property fmtid="{D5CDD505-2E9C-101B-9397-08002B2CF9AE}" pid="110" name="FSC#ATSTATECFG@1.1001:DepartmentCity">
    <vt:lpwstr>Bern</vt:lpwstr>
  </property>
  <property fmtid="{D5CDD505-2E9C-101B-9397-08002B2CF9AE}" pid="111" name="FSC#ATSTATECFG@1.1001:DepartmentStreet">
    <vt:lpwstr>Effingerstrasse 27</vt:lpwstr>
  </property>
  <property fmtid="{D5CDD505-2E9C-101B-9397-08002B2CF9AE}" pid="112" name="FSC#ATSTATECFG@1.1001:DepartmentDVR">
    <vt:lpwstr/>
  </property>
  <property fmtid="{D5CDD505-2E9C-101B-9397-08002B2CF9AE}" pid="113" name="FSC#ATSTATECFG@1.1001:DepartmentUID">
    <vt:lpwstr/>
  </property>
  <property fmtid="{D5CDD505-2E9C-101B-9397-08002B2CF9AE}" pid="114" name="FSC#ATSTATECFG@1.1001:SubfileReference">
    <vt:lpwstr>2014/000040/00002/00031</vt:lpwstr>
  </property>
  <property fmtid="{D5CDD505-2E9C-101B-9397-08002B2CF9AE}" pid="115" name="FSC#ATSTATECFG@1.1001:Clause">
    <vt:lpwstr/>
  </property>
  <property fmtid="{D5CDD505-2E9C-101B-9397-08002B2CF9AE}" pid="116" name="FSC#ATSTATECFG@1.1001:ApprovedSignature">
    <vt:lpwstr/>
  </property>
  <property fmtid="{D5CDD505-2E9C-101B-9397-08002B2CF9AE}" pid="117" name="FSC#ATSTATECFG@1.1001:BankAccount">
    <vt:lpwstr/>
  </property>
  <property fmtid="{D5CDD505-2E9C-101B-9397-08002B2CF9AE}" pid="118" name="FSC#ATSTATECFG@1.1001:BankAccountOwner">
    <vt:lpwstr/>
  </property>
  <property fmtid="{D5CDD505-2E9C-101B-9397-08002B2CF9AE}" pid="119" name="FSC#ATSTATECFG@1.1001:BankInstitute">
    <vt:lpwstr/>
  </property>
  <property fmtid="{D5CDD505-2E9C-101B-9397-08002B2CF9AE}" pid="120" name="FSC#ATSTATECFG@1.1001:BankAccountID">
    <vt:lpwstr/>
  </property>
  <property fmtid="{D5CDD505-2E9C-101B-9397-08002B2CF9AE}" pid="121" name="FSC#ATSTATECFG@1.1001:BankAccountIBAN">
    <vt:lpwstr/>
  </property>
  <property fmtid="{D5CDD505-2E9C-101B-9397-08002B2CF9AE}" pid="122" name="FSC#ATSTATECFG@1.1001:BankAccountBIC">
    <vt:lpwstr/>
  </property>
  <property fmtid="{D5CDD505-2E9C-101B-9397-08002B2CF9AE}" pid="123" name="FSC#ATSTATECFG@1.1001:BankName">
    <vt:lpwstr/>
  </property>
  <property fmtid="{D5CDD505-2E9C-101B-9397-08002B2CF9AE}" pid="124" name="FSC#CCAPRECONFIG@15.1001:AddrAnrede">
    <vt:lpwstr/>
  </property>
  <property fmtid="{D5CDD505-2E9C-101B-9397-08002B2CF9AE}" pid="125" name="FSC#CCAPRECONFIG@15.1001:AddrTitel">
    <vt:lpwstr/>
  </property>
  <property fmtid="{D5CDD505-2E9C-101B-9397-08002B2CF9AE}" pid="126" name="FSC#CCAPRECONFIG@15.1001:AddrNachgestellter_Titel">
    <vt:lpwstr/>
  </property>
  <property fmtid="{D5CDD505-2E9C-101B-9397-08002B2CF9AE}" pid="127" name="FSC#CCAPRECONFIG@15.1001:AddrVorname">
    <vt:lpwstr/>
  </property>
  <property fmtid="{D5CDD505-2E9C-101B-9397-08002B2CF9AE}" pid="128" name="FSC#CCAPRECONFIG@15.1001:AddrNachname">
    <vt:lpwstr/>
  </property>
  <property fmtid="{D5CDD505-2E9C-101B-9397-08002B2CF9AE}" pid="129" name="FSC#CCAPRECONFIG@15.1001:AddrzH">
    <vt:lpwstr/>
  </property>
  <property fmtid="{D5CDD505-2E9C-101B-9397-08002B2CF9AE}" pid="130" name="FSC#CCAPRECONFIG@15.1001:AddrGeschlecht">
    <vt:lpwstr/>
  </property>
  <property fmtid="{D5CDD505-2E9C-101B-9397-08002B2CF9AE}" pid="131" name="FSC#CCAPRECONFIG@15.1001:AddrStrasse">
    <vt:lpwstr/>
  </property>
  <property fmtid="{D5CDD505-2E9C-101B-9397-08002B2CF9AE}" pid="132" name="FSC#CCAPRECONFIG@15.1001:AddrHausnummer">
    <vt:lpwstr/>
  </property>
  <property fmtid="{D5CDD505-2E9C-101B-9397-08002B2CF9AE}" pid="133" name="FSC#CCAPRECONFIG@15.1001:AddrStiege">
    <vt:lpwstr/>
  </property>
  <property fmtid="{D5CDD505-2E9C-101B-9397-08002B2CF9AE}" pid="134" name="FSC#CCAPRECONFIG@15.1001:AddrTuer">
    <vt:lpwstr/>
  </property>
  <property fmtid="{D5CDD505-2E9C-101B-9397-08002B2CF9AE}" pid="135" name="FSC#CCAPRECONFIG@15.1001:AddrPostfach">
    <vt:lpwstr/>
  </property>
  <property fmtid="{D5CDD505-2E9C-101B-9397-08002B2CF9AE}" pid="136" name="FSC#CCAPRECONFIG@15.1001:AddrPostleitzahl">
    <vt:lpwstr/>
  </property>
  <property fmtid="{D5CDD505-2E9C-101B-9397-08002B2CF9AE}" pid="137" name="FSC#CCAPRECONFIG@15.1001:AddrOrt">
    <vt:lpwstr/>
  </property>
  <property fmtid="{D5CDD505-2E9C-101B-9397-08002B2CF9AE}" pid="138" name="FSC#CCAPRECONFIG@15.1001:AddrLand">
    <vt:lpwstr/>
  </property>
  <property fmtid="{D5CDD505-2E9C-101B-9397-08002B2CF9AE}" pid="139" name="FSC#CCAPRECONFIG@15.1001:AddrEmail">
    <vt:lpwstr/>
  </property>
  <property fmtid="{D5CDD505-2E9C-101B-9397-08002B2CF9AE}" pid="140" name="FSC#CCAPRECONFIG@15.1001:AddrAdresse">
    <vt:lpwstr/>
  </property>
  <property fmtid="{D5CDD505-2E9C-101B-9397-08002B2CF9AE}" pid="141" name="FSC#CCAPRECONFIG@15.1001:AddrFax">
    <vt:lpwstr/>
  </property>
  <property fmtid="{D5CDD505-2E9C-101B-9397-08002B2CF9AE}" pid="142" name="FSC#CCAPRECONFIG@15.1001:AddrOrganisationsname">
    <vt:lpwstr/>
  </property>
  <property fmtid="{D5CDD505-2E9C-101B-9397-08002B2CF9AE}" pid="143" name="FSC#CCAPRECONFIG@15.1001:AddrOrganisationskurzname">
    <vt:lpwstr/>
  </property>
  <property fmtid="{D5CDD505-2E9C-101B-9397-08002B2CF9AE}" pid="144" name="FSC#CCAPRECONFIG@15.1001:AddrAbschriftsbemerkung">
    <vt:lpwstr/>
  </property>
  <property fmtid="{D5CDD505-2E9C-101B-9397-08002B2CF9AE}" pid="145" name="FSC#CCAPRECONFIG@15.1001:AddrName_Zeile_2">
    <vt:lpwstr/>
  </property>
  <property fmtid="{D5CDD505-2E9C-101B-9397-08002B2CF9AE}" pid="146" name="FSC#CCAPRECONFIG@15.1001:AddrName_Zeile_3">
    <vt:lpwstr/>
  </property>
  <property fmtid="{D5CDD505-2E9C-101B-9397-08002B2CF9AE}" pid="147" name="FSC#CCAPRECONFIG@15.1001:AddrPostalischeAdresse">
    <vt:lpwstr/>
  </property>
  <property fmtid="{D5CDD505-2E9C-101B-9397-08002B2CF9AE}" pid="148" name="FSC#FSCFOLIO@1.1001:docpropproject">
    <vt:lpwstr/>
  </property>
</Properties>
</file>