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3" r:id="rId5"/>
    <p:sldId id="259" r:id="rId6"/>
    <p:sldId id="266" r:id="rId7"/>
    <p:sldId id="262" r:id="rId8"/>
    <p:sldId id="267" r:id="rId9"/>
    <p:sldId id="268" r:id="rId10"/>
    <p:sldId id="265" r:id="rId1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58D24-66DF-40D2-BCD9-E162CE536EA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E60D60E7-7758-4079-AD76-0E4C9EE1C070}" type="pres">
      <dgm:prSet presAssocID="{59858D24-66DF-40D2-BCD9-E162CE536E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CH"/>
        </a:p>
      </dgm:t>
    </dgm:pt>
  </dgm:ptLst>
  <dgm:cxnLst>
    <dgm:cxn modelId="{C9915DD0-590D-4553-9451-B6A15839CF80}" type="presOf" srcId="{59858D24-66DF-40D2-BCD9-E162CE536EAC}" destId="{E60D60E7-7758-4079-AD76-0E4C9EE1C070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D63A5C-B2D5-40F2-B7FD-C3744FA87155}" type="datetimeFigureOut">
              <a:rPr lang="de-DE"/>
              <a:pPr>
                <a:defRPr/>
              </a:pPr>
              <a:t>04.05.2015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3E2C55-1F96-45E6-8A44-1D33EBAF336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1679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_Deut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214414" y="2500307"/>
            <a:ext cx="6286544" cy="1214445"/>
          </a:xfrm>
          <a:prstGeom prst="rect">
            <a:avLst/>
          </a:prstGeom>
        </p:spPr>
        <p:txBody>
          <a:bodyPr/>
          <a:lstStyle>
            <a:lvl1pPr algn="l">
              <a:defRPr sz="5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1214414" y="5143512"/>
            <a:ext cx="6286500" cy="7858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algn="l">
              <a:buNone/>
              <a:defRPr/>
            </a:lvl2pPr>
            <a:lvl3pPr algn="l">
              <a:buNone/>
              <a:defRPr/>
            </a:lvl3pPr>
            <a:lvl4pPr algn="l">
              <a:buNone/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60" y="357188"/>
            <a:ext cx="4126992" cy="505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1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3"/>
            <a:ext cx="7215187" cy="185738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 marL="742950" indent="-742950">
              <a:buNone/>
              <a:defRPr sz="2100"/>
            </a:lvl2pPr>
            <a:lvl3pPr marL="742950" indent="-742950"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BE2A496-4B5D-485F-BE34-FC891CEAD7EF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ext mit Fuss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1214438" y="6143625"/>
            <a:ext cx="7572375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6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3"/>
            <a:ext cx="7215187" cy="185738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 marL="0" indent="0">
              <a:buNone/>
              <a:defRPr sz="2100"/>
            </a:lvl2pPr>
            <a:lvl3pPr marL="0" indent="0"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1142976" y="6215082"/>
            <a:ext cx="2643206" cy="357218"/>
          </a:xfrm>
          <a:prstGeom prst="rect">
            <a:avLst/>
          </a:prstGeom>
        </p:spPr>
        <p:txBody>
          <a:bodyPr/>
          <a:lstStyle>
            <a:lvl1pPr algn="l">
              <a:buFont typeface="Arial" pitchFamily="34" charset="0"/>
              <a:buNone/>
              <a:defRPr sz="900" b="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77B234-E6DE-45F7-BE49-E3D028D7DF22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5" y="1571613"/>
            <a:ext cx="6286544" cy="428627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Diagrammplatzhalter 10"/>
          <p:cNvSpPr>
            <a:spLocks noGrp="1"/>
          </p:cNvSpPr>
          <p:nvPr>
            <p:ph type="chart" sz="quarter" idx="13"/>
          </p:nvPr>
        </p:nvSpPr>
        <p:spPr>
          <a:xfrm>
            <a:off x="1214438" y="2357438"/>
            <a:ext cx="6286500" cy="3571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Diagramm durch Klicken auf Symbol hinzufügen</a:t>
            </a:r>
            <a:endParaRPr lang="de-CH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F51812-7814-434A-AC1D-E63B895C7CC9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3"/>
            <a:ext cx="7215187" cy="500065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Tabellenplatzhalter 10"/>
          <p:cNvSpPr>
            <a:spLocks noGrp="1"/>
          </p:cNvSpPr>
          <p:nvPr>
            <p:ph type="tbl" sz="quarter" idx="13"/>
          </p:nvPr>
        </p:nvSpPr>
        <p:spPr>
          <a:xfrm>
            <a:off x="1214438" y="2428875"/>
            <a:ext cx="7215187" cy="3143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  <a:endParaRPr lang="de-CH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0C22F11-6C59-4713-95F9-E9CD923A0982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m 4"/>
          <p:cNvGraphicFramePr/>
          <p:nvPr userDrawn="1"/>
        </p:nvGraphicFramePr>
        <p:xfrm>
          <a:off x="1214414" y="2428868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5" y="1571613"/>
            <a:ext cx="6286544" cy="500065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 baseline="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0200DE-74F8-4172-B7D9-3DDFCFCD8D9F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fi.admin.ch/berufsbildung/01545/index.html?lang=fr" TargetMode="External"/><Relationship Id="rId2" Type="http://schemas.openxmlformats.org/officeDocument/2006/relationships/hyperlink" Target="http://www.sbfi.admin.ch/berufsbildung/01545/index.html?lang=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 bwMode="auto">
          <a:xfrm>
            <a:off x="1214438" y="1916832"/>
            <a:ext cx="7000875" cy="251229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sz="3600" dirty="0" smtClean="0">
                <a:latin typeface="Arial" charset="0"/>
                <a:cs typeface="Arial" charset="0"/>
              </a:rPr>
              <a:t>Bundesbeiträge an die Entwicklung von Berufs- </a:t>
            </a:r>
            <a:br>
              <a:rPr lang="de-CH" sz="3600" dirty="0" smtClean="0">
                <a:latin typeface="Arial" charset="0"/>
                <a:cs typeface="Arial" charset="0"/>
              </a:rPr>
            </a:br>
            <a:r>
              <a:rPr lang="de-CH" sz="3600" dirty="0" smtClean="0">
                <a:latin typeface="Arial" charset="0"/>
                <a:cs typeface="Arial" charset="0"/>
              </a:rPr>
              <a:t>und höheren Fachprüfungen</a:t>
            </a:r>
            <a:br>
              <a:rPr lang="de-CH" sz="3600" dirty="0" smtClean="0">
                <a:latin typeface="Arial" charset="0"/>
                <a:cs typeface="Arial" charset="0"/>
              </a:rPr>
            </a:br>
            <a:r>
              <a:rPr lang="de-CH" sz="3600" smtClean="0">
                <a:latin typeface="Arial" charset="0"/>
                <a:cs typeface="Arial" charset="0"/>
              </a:rPr>
              <a:t>oder Rahmenlehrplänen </a:t>
            </a:r>
            <a:r>
              <a:rPr lang="de-CH" sz="3600" dirty="0" smtClean="0">
                <a:latin typeface="Arial" charset="0"/>
                <a:cs typeface="Arial" charset="0"/>
              </a:rPr>
              <a:t>HF</a:t>
            </a:r>
          </a:p>
        </p:txBody>
      </p:sp>
      <p:sp>
        <p:nvSpPr>
          <p:cNvPr id="8195" name="Text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1214438" y="5143500"/>
            <a:ext cx="6286500" cy="94979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lang="de-CH" sz="1800" dirty="0" smtClean="0">
                <a:latin typeface="Arial" charset="0"/>
                <a:cs typeface="Arial" charset="0"/>
              </a:rPr>
              <a:t>Rosmarie Gygax</a:t>
            </a:r>
          </a:p>
          <a:p>
            <a:pPr eaLnBrk="1" hangingPunct="1">
              <a:spcBef>
                <a:spcPts val="0"/>
              </a:spcBef>
            </a:pPr>
            <a:r>
              <a:rPr lang="de-CH" sz="1800" dirty="0" smtClean="0">
                <a:latin typeface="Arial" charset="0"/>
                <a:cs typeface="Arial" charset="0"/>
              </a:rPr>
              <a:t>SBFI, Abteilung höhere Berufsbildung</a:t>
            </a:r>
          </a:p>
          <a:p>
            <a:pPr eaLnBrk="1" hangingPunct="1">
              <a:spcBef>
                <a:spcPts val="0"/>
              </a:spcBef>
            </a:pPr>
            <a:r>
              <a:rPr lang="de-CH" sz="1800" dirty="0" smtClean="0">
                <a:latin typeface="Arial" charset="0"/>
                <a:cs typeface="Arial" charset="0"/>
              </a:rPr>
              <a:t>ERFA Biel, 30.04.2015</a:t>
            </a:r>
            <a:endParaRPr lang="de-CH" sz="1800" strike="sngStrike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214414" y="1268760"/>
            <a:ext cx="6885978" cy="4660564"/>
          </a:xfrm>
        </p:spPr>
        <p:txBody>
          <a:bodyPr/>
          <a:lstStyle/>
          <a:p>
            <a:r>
              <a:rPr lang="de-CH" dirty="0" smtClean="0"/>
              <a:t>Unterlagen</a:t>
            </a:r>
          </a:p>
          <a:p>
            <a:endParaRPr lang="de-CH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000" dirty="0" smtClean="0"/>
              <a:t>Richtlinie über die Gewährung von Bundesbeiträgen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000" dirty="0"/>
              <a:t>Formular Antrag Pauschale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CH" sz="2000" dirty="0" smtClean="0"/>
          </a:p>
          <a:p>
            <a:r>
              <a:rPr lang="de-CH" sz="2000" dirty="0" smtClean="0"/>
              <a:t>www.sbfi.admin.ch/Themen/Berufsbildung/Projektförderung</a:t>
            </a:r>
          </a:p>
          <a:p>
            <a:r>
              <a:rPr lang="de-CH" sz="2000" dirty="0">
                <a:hlinkClick r:id="rId2"/>
              </a:rPr>
              <a:t>http://</a:t>
            </a:r>
            <a:r>
              <a:rPr lang="de-CH" sz="2000" dirty="0" smtClean="0">
                <a:hlinkClick r:id="rId2"/>
              </a:rPr>
              <a:t>www.sbfi.admin.ch/berufsbildung/01545/index.html?lang=de</a:t>
            </a:r>
            <a:r>
              <a:rPr lang="de-CH" sz="2000" dirty="0"/>
              <a:t> </a:t>
            </a:r>
            <a:endParaRPr lang="de-CH" sz="2000" dirty="0" smtClean="0"/>
          </a:p>
          <a:p>
            <a:endParaRPr lang="de-CH" sz="2000" dirty="0"/>
          </a:p>
          <a:p>
            <a:r>
              <a:rPr lang="de-CH" sz="2000" dirty="0">
                <a:hlinkClick r:id="rId3"/>
              </a:rPr>
              <a:t>http://</a:t>
            </a:r>
            <a:r>
              <a:rPr lang="de-CH" sz="2000" dirty="0" smtClean="0">
                <a:hlinkClick r:id="rId3"/>
              </a:rPr>
              <a:t>www.sbfi.admin.ch/berufsbildung/01545/index.html?lang=fr</a:t>
            </a:r>
            <a:r>
              <a:rPr lang="de-CH" sz="2000" dirty="0" smtClean="0"/>
              <a:t> </a:t>
            </a:r>
          </a:p>
          <a:p>
            <a:endParaRPr lang="de-CH" sz="2000" dirty="0" smtClean="0"/>
          </a:p>
          <a:p>
            <a:endParaRPr lang="de-CH" sz="2000" dirty="0"/>
          </a:p>
          <a:p>
            <a:endParaRPr lang="de-C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8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500937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/>
            </a:r>
            <a:br>
              <a:rPr lang="de-CH" dirty="0" smtClean="0">
                <a:latin typeface="Arial" charset="0"/>
                <a:cs typeface="Arial" charset="0"/>
              </a:rPr>
            </a:br>
            <a:r>
              <a:rPr lang="de-CH" dirty="0" smtClean="0">
                <a:latin typeface="Arial" charset="0"/>
                <a:cs typeface="Arial" charset="0"/>
              </a:rPr>
              <a:t>Inhalt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2132856"/>
            <a:ext cx="7500937" cy="422508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de-CH" sz="1800" dirty="0" smtClean="0">
                <a:latin typeface="Arial" charset="0"/>
                <a:cs typeface="Arial" charset="0"/>
              </a:rPr>
              <a:t>Pauschale Beiträge für Projekte zur Entwicklung der Berufsbildung</a:t>
            </a:r>
            <a:br>
              <a:rPr lang="de-CH" sz="1800" dirty="0" smtClean="0">
                <a:latin typeface="Arial" charset="0"/>
                <a:cs typeface="Arial" charset="0"/>
              </a:rPr>
            </a:br>
            <a:r>
              <a:rPr lang="de-CH" sz="1800" dirty="0" smtClean="0">
                <a:latin typeface="Arial" charset="0"/>
                <a:cs typeface="Arial" charset="0"/>
              </a:rPr>
              <a:t> und zur Qualitätsentwicklung  (Art. 54 BBG)</a:t>
            </a:r>
          </a:p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de-CH" sz="1800" dirty="0" smtClean="0">
                <a:latin typeface="Arial" charset="0"/>
                <a:cs typeface="Arial" charset="0"/>
              </a:rPr>
              <a:t>Produkte und Beiträge</a:t>
            </a:r>
          </a:p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de-CH" sz="1800" dirty="0" smtClean="0">
                <a:latin typeface="Arial" charset="0"/>
                <a:cs typeface="Arial" charset="0"/>
              </a:rPr>
              <a:t>Vorgehen: Kick-off, Wahl des Produkts</a:t>
            </a:r>
          </a:p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de-CH" sz="1800" dirty="0" smtClean="0">
                <a:latin typeface="Arial" charset="0"/>
                <a:cs typeface="Arial" charset="0"/>
              </a:rPr>
              <a:t>Unterlagen: Formulare, Richtlinien</a:t>
            </a:r>
          </a:p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de-CH" sz="1800" dirty="0" smtClean="0">
                <a:latin typeface="Arial" charset="0"/>
                <a:cs typeface="Arial" charset="0"/>
              </a:rPr>
              <a:t>Fragen</a:t>
            </a:r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BE4556-87EB-423D-BAE1-D98E6E86902A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CH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628650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Pauschalbeiträge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1857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de-CH" dirty="0" smtClean="0">
                <a:latin typeface="Arial" charset="0"/>
                <a:cs typeface="Arial" charset="0"/>
              </a:rPr>
              <a:t>Seit 1. Januar 2015 neue Subventionspraxis für die</a:t>
            </a:r>
          </a:p>
          <a:p>
            <a:pPr eaLnBrk="1" hangingPunct="1">
              <a:buFont typeface="Arial" charset="0"/>
              <a:buNone/>
            </a:pPr>
            <a:endParaRPr lang="de-CH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r>
              <a:rPr lang="de-CH" dirty="0" smtClean="0">
                <a:latin typeface="Arial" charset="0"/>
                <a:cs typeface="Arial" charset="0"/>
              </a:rPr>
              <a:t>Neuerarbeitung</a:t>
            </a:r>
          </a:p>
          <a:p>
            <a:pPr eaLnBrk="1" hangingPunct="1">
              <a:buFontTx/>
              <a:buChar char="-"/>
            </a:pPr>
            <a:r>
              <a:rPr lang="de-CH" dirty="0" smtClean="0">
                <a:latin typeface="Arial" charset="0"/>
                <a:cs typeface="Arial" charset="0"/>
              </a:rPr>
              <a:t>Totalrevision</a:t>
            </a:r>
          </a:p>
          <a:p>
            <a:pPr eaLnBrk="1" hangingPunct="1">
              <a:buFontTx/>
              <a:buChar char="-"/>
            </a:pPr>
            <a:r>
              <a:rPr lang="de-CH" dirty="0" smtClean="0">
                <a:latin typeface="Arial" charset="0"/>
                <a:cs typeface="Arial" charset="0"/>
              </a:rPr>
              <a:t>Teilrevision</a:t>
            </a:r>
          </a:p>
          <a:p>
            <a:pPr marL="0" indent="0" eaLnBrk="1" hangingPunct="1"/>
            <a:endParaRPr lang="de-CH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de-CH" dirty="0" smtClean="0">
                <a:latin typeface="Arial" charset="0"/>
                <a:cs typeface="Arial" charset="0"/>
              </a:rPr>
              <a:t>von Berufs- und höheren Fachprüfungen oder von</a:t>
            </a:r>
          </a:p>
          <a:p>
            <a:pPr marL="0" indent="0" eaLnBrk="1" hangingPunct="1"/>
            <a:r>
              <a:rPr lang="de-CH" dirty="0" smtClean="0">
                <a:latin typeface="Arial" charset="0"/>
                <a:cs typeface="Arial" charset="0"/>
              </a:rPr>
              <a:t>Rahmenlehrplänen der höheren Fachschulen </a:t>
            </a:r>
          </a:p>
          <a:p>
            <a:pPr eaLnBrk="1" hangingPunct="1">
              <a:buFont typeface="Arial" charset="0"/>
              <a:buNone/>
            </a:pPr>
            <a:endParaRPr lang="de-CH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CH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liennummernplatzhalter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6756D0-D696-462F-9F12-91BE7BFD1ADD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CH" smtClean="0">
              <a:latin typeface="Arial" charset="0"/>
              <a:cs typeface="Arial" charset="0"/>
            </a:endParaRPr>
          </a:p>
        </p:txBody>
      </p:sp>
      <p:sp>
        <p:nvSpPr>
          <p:cNvPr id="1028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358062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>
                <a:latin typeface="Arial" charset="0"/>
                <a:cs typeface="Arial" charset="0"/>
              </a:rPr>
              <a:t>P</a:t>
            </a:r>
            <a:r>
              <a:rPr lang="de-CH" dirty="0" smtClean="0">
                <a:latin typeface="Arial" charset="0"/>
                <a:cs typeface="Arial" charset="0"/>
              </a:rPr>
              <a:t>auschalbeiträge</a:t>
            </a:r>
          </a:p>
        </p:txBody>
      </p:sp>
      <p:sp>
        <p:nvSpPr>
          <p:cNvPr id="1029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358062" cy="43776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charset="0"/>
                <a:cs typeface="Arial" charset="0"/>
              </a:rPr>
              <a:t>Vereinfachung der Projekteingabe für Gesuchsteller</a:t>
            </a:r>
            <a:br>
              <a:rPr lang="de-CH" dirty="0" smtClean="0">
                <a:latin typeface="Arial" charset="0"/>
                <a:cs typeface="Arial" charset="0"/>
              </a:rPr>
            </a:br>
            <a:endParaRPr lang="de-CH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charset="0"/>
                <a:cs typeface="Arial" charset="0"/>
              </a:rPr>
              <a:t>Raschere Gesuchsbehandlung seitens SBFI</a:t>
            </a:r>
            <a:br>
              <a:rPr lang="de-CH" dirty="0" smtClean="0">
                <a:latin typeface="Arial" charset="0"/>
                <a:cs typeface="Arial" charset="0"/>
              </a:rPr>
            </a:br>
            <a:endParaRPr lang="de-CH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charset="0"/>
                <a:cs typeface="Arial" charset="0"/>
              </a:rPr>
              <a:t>Gleichbehandlung der Projekte</a:t>
            </a:r>
            <a:br>
              <a:rPr lang="de-CH" dirty="0" smtClean="0">
                <a:latin typeface="Arial" charset="0"/>
                <a:cs typeface="Arial" charset="0"/>
              </a:rPr>
            </a:br>
            <a:endParaRPr lang="de-CH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charset="0"/>
                <a:cs typeface="Arial" charset="0"/>
              </a:rPr>
              <a:t>Erfahrung mit Pauschalen in der Entwicklung von Bildungsverordnungen in der beruflichen Grundbildung</a:t>
            </a:r>
            <a:br>
              <a:rPr lang="de-CH" dirty="0" smtClean="0">
                <a:latin typeface="Arial" charset="0"/>
                <a:cs typeface="Arial" charset="0"/>
              </a:rPr>
            </a:br>
            <a:endParaRPr lang="de-CH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charset="0"/>
                <a:cs typeface="Arial" charset="0"/>
              </a:rPr>
              <a:t>Individuelle Gesuche (Projektformular, Budget) weiterhin möglich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CH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endParaRPr lang="de-CH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 bwMode="auto">
          <a:xfrm>
            <a:off x="1170444" y="548680"/>
            <a:ext cx="7572375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Produkte und Beiträge BP / HFP</a:t>
            </a:r>
          </a:p>
        </p:txBody>
      </p:sp>
      <p:sp>
        <p:nvSpPr>
          <p:cNvPr id="11311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62CC4F-AAB6-4A58-BB7B-7CC3B76FB19D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CH" smtClean="0">
              <a:latin typeface="Arial" charset="0"/>
              <a:cs typeface="Arial" charset="0"/>
            </a:endParaRPr>
          </a:p>
        </p:txBody>
      </p:sp>
      <p:sp>
        <p:nvSpPr>
          <p:cNvPr id="11312" name="Inhaltsplatzhalter 2"/>
          <p:cNvSpPr txBox="1">
            <a:spLocks/>
          </p:cNvSpPr>
          <p:nvPr/>
        </p:nvSpPr>
        <p:spPr bwMode="auto">
          <a:xfrm>
            <a:off x="1214438" y="1412777"/>
            <a:ext cx="7029970" cy="516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ts val="2600"/>
              </a:lnSpc>
              <a:spcBef>
                <a:spcPct val="20000"/>
              </a:spcBef>
              <a:buFont typeface="Arial" charset="0"/>
              <a:buNone/>
            </a:pPr>
            <a:r>
              <a:rPr lang="de-CH" sz="2000" b="1" dirty="0" smtClean="0">
                <a:solidFill>
                  <a:schemeClr val="accent4"/>
                </a:solidFill>
              </a:rPr>
              <a:t>Vorstudie: CHF 20’000</a:t>
            </a:r>
          </a:p>
          <a:p>
            <a:pPr marL="342900" indent="-342900" eaLnBrk="0" hangingPunct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CH" sz="1400" dirty="0" smtClean="0"/>
              <a:t>Vorbereitende Abklärungen, Bedarfs- und Berufsfeldanalyse, Koordination von Trägerschaften</a:t>
            </a:r>
          </a:p>
          <a:p>
            <a:pPr marL="342900" indent="-342900" eaLnBrk="0" hangingPunct="0">
              <a:lnSpc>
                <a:spcPts val="2600"/>
              </a:lnSpc>
              <a:spcBef>
                <a:spcPct val="20000"/>
              </a:spcBef>
              <a:buFont typeface="Arial" charset="0"/>
              <a:buNone/>
            </a:pPr>
            <a:endParaRPr lang="de-CH" sz="1400" dirty="0"/>
          </a:p>
          <a:p>
            <a:pPr marL="342900" indent="-342900" eaLnBrk="0" hangingPunct="0">
              <a:lnSpc>
                <a:spcPts val="2600"/>
              </a:lnSpc>
              <a:spcBef>
                <a:spcPct val="20000"/>
              </a:spcBef>
              <a:buFont typeface="Arial" charset="0"/>
              <a:buNone/>
            </a:pPr>
            <a:r>
              <a:rPr lang="de-CH" sz="2000" b="1" dirty="0" smtClean="0">
                <a:solidFill>
                  <a:schemeClr val="accent4"/>
                </a:solidFill>
              </a:rPr>
              <a:t>Neuerarbeitung oder Totalrevision: CHF 70’000</a:t>
            </a:r>
          </a:p>
          <a:p>
            <a:pPr marL="342900" indent="-342900" eaLnBrk="0" hangingPunct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CH" sz="1400" dirty="0" smtClean="0"/>
              <a:t>Entwicklung Qualifikationsprofil (Übersicht berufliche Handlungskompetenzen, Berufsbild, Anforderungsniveau)</a:t>
            </a:r>
          </a:p>
          <a:p>
            <a:pPr marL="342900" indent="-342900" eaLnBrk="0" hangingPunct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CH" sz="1400" dirty="0" smtClean="0"/>
              <a:t>Prüfungsordnung und Wegleitung in drei Landessprachen</a:t>
            </a:r>
          </a:p>
          <a:p>
            <a:pPr marL="342900" indent="-342900" eaLnBrk="0" hangingPunct="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CH" sz="1400" dirty="0"/>
          </a:p>
          <a:p>
            <a:pPr marL="342900" indent="-342900" eaLnBrk="0" hangingPunct="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CH" sz="1400" dirty="0" smtClean="0"/>
          </a:p>
          <a:p>
            <a:pPr eaLnBrk="0" hangingPunct="0">
              <a:spcBef>
                <a:spcPts val="0"/>
              </a:spcBef>
            </a:pPr>
            <a:r>
              <a:rPr lang="de-CH" sz="2000" b="1" dirty="0" smtClean="0">
                <a:solidFill>
                  <a:schemeClr val="accent4"/>
                </a:solidFill>
              </a:rPr>
              <a:t>Teilrevision einer BP oder HFP: CHF 20’000</a:t>
            </a:r>
          </a:p>
          <a:p>
            <a:pPr eaLnBrk="0" hangingPunct="0">
              <a:spcBef>
                <a:spcPts val="0"/>
              </a:spcBef>
            </a:pPr>
            <a:endParaRPr lang="de-CH" sz="2000" dirty="0"/>
          </a:p>
          <a:p>
            <a:pPr eaLnBrk="0" hangingPunct="0">
              <a:spcBef>
                <a:spcPts val="0"/>
              </a:spcBef>
            </a:pPr>
            <a:r>
              <a:rPr lang="de-CH" sz="2000" b="1" dirty="0" smtClean="0">
                <a:solidFill>
                  <a:schemeClr val="accent4"/>
                </a:solidFill>
              </a:rPr>
              <a:t>Neuerarbeitung oder </a:t>
            </a:r>
            <a:r>
              <a:rPr lang="de-CH" sz="2000" b="1" dirty="0">
                <a:solidFill>
                  <a:schemeClr val="accent4"/>
                </a:solidFill>
              </a:rPr>
              <a:t>Totalrevision </a:t>
            </a:r>
            <a:r>
              <a:rPr lang="de-CH" sz="2000" b="1" dirty="0" smtClean="0">
                <a:solidFill>
                  <a:schemeClr val="accent4"/>
                </a:solidFill>
              </a:rPr>
              <a:t>zweier Stufen </a:t>
            </a:r>
            <a:br>
              <a:rPr lang="de-CH" sz="2000" b="1" dirty="0" smtClean="0">
                <a:solidFill>
                  <a:schemeClr val="accent4"/>
                </a:solidFill>
              </a:rPr>
            </a:br>
            <a:r>
              <a:rPr lang="de-CH" sz="2000" b="1" dirty="0" smtClean="0">
                <a:solidFill>
                  <a:schemeClr val="accent4"/>
                </a:solidFill>
              </a:rPr>
              <a:t>(BP und HFP) CHF 100’000</a:t>
            </a:r>
          </a:p>
          <a:p>
            <a:pPr eaLnBrk="0" hangingPunct="0">
              <a:spcBef>
                <a:spcPts val="0"/>
              </a:spcBef>
            </a:pPr>
            <a:endParaRPr lang="de-CH" sz="2000" dirty="0"/>
          </a:p>
          <a:p>
            <a:pPr eaLnBrk="0" hangingPunct="0">
              <a:spcBef>
                <a:spcPts val="0"/>
              </a:spcBef>
            </a:pPr>
            <a:r>
              <a:rPr lang="de-CH" sz="2000" b="1" dirty="0" smtClean="0">
                <a:solidFill>
                  <a:schemeClr val="accent4"/>
                </a:solidFill>
              </a:rPr>
              <a:t>Teilrevision zweier Stufen (BP und HFP): CHF 30’000</a:t>
            </a:r>
          </a:p>
          <a:p>
            <a:pPr marL="342900" indent="-342900" eaLnBrk="0" hangingPunct="0">
              <a:lnSpc>
                <a:spcPts val="2600"/>
              </a:lnSpc>
              <a:spcBef>
                <a:spcPct val="20000"/>
              </a:spcBef>
              <a:buFont typeface="Arial" charset="0"/>
              <a:buNone/>
            </a:pPr>
            <a:endParaRPr lang="de-C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Produkte und Beiträge RLP HF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CH" sz="2400" b="1" dirty="0">
                <a:solidFill>
                  <a:schemeClr val="accent4"/>
                </a:solidFill>
              </a:rPr>
              <a:t>Neuerarbeitung oder </a:t>
            </a:r>
            <a:r>
              <a:rPr lang="de-CH" sz="2400" b="1" dirty="0" smtClean="0">
                <a:solidFill>
                  <a:schemeClr val="accent4"/>
                </a:solidFill>
              </a:rPr>
              <a:t>Totalrevision RLP HF: </a:t>
            </a:r>
          </a:p>
          <a:p>
            <a:r>
              <a:rPr lang="de-CH" sz="2400" b="1" dirty="0" smtClean="0">
                <a:solidFill>
                  <a:schemeClr val="accent4"/>
                </a:solidFill>
              </a:rPr>
              <a:t>CHF </a:t>
            </a:r>
            <a:r>
              <a:rPr lang="de-CH" sz="2400" b="1" dirty="0" smtClean="0">
                <a:solidFill>
                  <a:schemeClr val="accent4"/>
                </a:solidFill>
              </a:rPr>
              <a:t>90’000</a:t>
            </a:r>
            <a:endParaRPr lang="de-CH" sz="2400" b="1" dirty="0" smtClean="0">
              <a:solidFill>
                <a:schemeClr val="accent4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CH" sz="1400" dirty="0" smtClean="0"/>
              <a:t>Berufsprofil, Kompetenzen, Bildungsbereiche und zeitliche Anteile, Koordination schulische und praktische Bestandteile, Zulassung, Qualifikationsverfahren</a:t>
            </a:r>
          </a:p>
          <a:p>
            <a:endParaRPr lang="de-CH" sz="2400" dirty="0"/>
          </a:p>
          <a:p>
            <a:r>
              <a:rPr lang="de-CH" sz="2400" b="1" dirty="0" smtClean="0">
                <a:solidFill>
                  <a:schemeClr val="accent4"/>
                </a:solidFill>
              </a:rPr>
              <a:t>Teilrevision RLP HF: CHF 30’000</a:t>
            </a:r>
            <a:endParaRPr lang="de-CH" sz="2400" b="1" dirty="0">
              <a:solidFill>
                <a:schemeClr val="accent4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BE2A496-4B5D-485F-BE34-FC891CEAD7EF}" type="slidenum">
              <a:rPr lang="de-CH" smtClean="0"/>
              <a:pPr>
                <a:defRPr/>
              </a:pPr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5194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4"/>
          <p:cNvSpPr>
            <a:spLocks noGrp="1"/>
          </p:cNvSpPr>
          <p:nvPr>
            <p:ph type="sldNum" sz="quarter" idx="13"/>
          </p:nvPr>
        </p:nvSpPr>
        <p:spPr bwMode="auto">
          <a:xfrm>
            <a:off x="6643688" y="6215063"/>
            <a:ext cx="2233612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27772F-42CB-41DA-8649-14485D68510C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CH" smtClean="0">
              <a:latin typeface="Arial" charset="0"/>
              <a:cs typeface="Arial" charset="0"/>
            </a:endParaRPr>
          </a:p>
        </p:txBody>
      </p:sp>
      <p:sp>
        <p:nvSpPr>
          <p:cNvPr id="12291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929562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Vorgehen </a:t>
            </a:r>
          </a:p>
        </p:txBody>
      </p:sp>
      <p:sp>
        <p:nvSpPr>
          <p:cNvPr id="12292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6525914" cy="43776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charset="0"/>
                <a:cs typeface="Arial" charset="0"/>
              </a:rPr>
              <a:t>Kontakt mit SBFI aufnehmen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charset="0"/>
                <a:cs typeface="Arial" charset="0"/>
              </a:rPr>
              <a:t>Entscheidung, welches Produkt erarbeitet werden soll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charset="0"/>
                <a:cs typeface="Arial" charset="0"/>
              </a:rPr>
              <a:t>Kick-off mit Abteilung HBB, Protokoll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charset="0"/>
                <a:cs typeface="Arial" charset="0"/>
              </a:rPr>
              <a:t>Eingabe des Antrags für die Pauschalfinanzierung beim SBFI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charset="0"/>
                <a:cs typeface="Arial" charset="0"/>
              </a:rPr>
              <a:t>Auszahlung der Pauschalbeiträge in zwei bis vier Teilzahlungen (Projektmeilensteine)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Antragsformular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0200DE-74F8-4172-B7D9-3DDFCFCD8D9F}" type="slidenum">
              <a:rPr lang="de-CH" smtClean="0"/>
              <a:pPr>
                <a:defRPr/>
              </a:pPr>
              <a:t>8</a:t>
            </a:fld>
            <a:endParaRPr lang="de-CH" dirty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55576" y="1214421"/>
            <a:ext cx="3442309" cy="5365765"/>
            <a:chOff x="-370" y="-2906"/>
            <a:chExt cx="6500" cy="1013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-370" y="-2906"/>
              <a:ext cx="6500" cy="10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0" y="-2906"/>
              <a:ext cx="6508" cy="10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723" y="764704"/>
            <a:ext cx="3507172" cy="545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8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0200DE-74F8-4172-B7D9-3DDFCFCD8D9F}" type="slidenum">
              <a:rPr lang="de-CH" smtClean="0"/>
              <a:pPr>
                <a:defRPr/>
              </a:pPr>
              <a:t>9</a:t>
            </a:fld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60648"/>
            <a:ext cx="4106949" cy="652045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303" y="536689"/>
            <a:ext cx="4056121" cy="624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01452"/>
      </p:ext>
    </p:extLst>
  </p:cSld>
  <p:clrMapOvr>
    <a:masterClrMapping/>
  </p:clrMapOvr>
</p:sld>
</file>

<file path=ppt/theme/theme1.xml><?xml version="1.0" encoding="utf-8"?>
<a:theme xmlns:a="http://schemas.openxmlformats.org/drawingml/2006/main" name="Vorschlag_Standardpräsentation_BBT_d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spAutoFit/>
      </a:bodyPr>
      <a:lstStyle>
        <a:defPPr>
          <a:defRPr sz="32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Vorschlag_Standardpräsentation_BBT_d</Template>
  <TotalTime>0</TotalTime>
  <Words>211</Words>
  <Application>Microsoft Office PowerPoint</Application>
  <PresentationFormat>Bildschirmpräsentation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Vorschlag_Standardpräsentation_BBT_d</vt:lpstr>
      <vt:lpstr>Bundesbeiträge an die Entwicklung von Berufs-  und höheren Fachprüfungen oder Rahmenlehrplänen HF</vt:lpstr>
      <vt:lpstr> Inhalt</vt:lpstr>
      <vt:lpstr>Pauschalbeiträge</vt:lpstr>
      <vt:lpstr>Pauschalbeiträge</vt:lpstr>
      <vt:lpstr>Produkte und Beiträge BP / HFP</vt:lpstr>
      <vt:lpstr>Produkte und Beiträge RLP HF</vt:lpstr>
      <vt:lpstr>Vorgehen </vt:lpstr>
      <vt:lpstr>Antragsformular</vt:lpstr>
      <vt:lpstr>PowerPoint-Präsentation</vt:lpstr>
      <vt:lpstr>PowerPoint-Präsentation</vt:lpstr>
    </vt:vector>
  </TitlesOfParts>
  <Company>EVD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Arial_52_fett</dc:title>
  <dc:creator>Désirée Kunze</dc:creator>
  <cp:lastModifiedBy>Fickel Sandra</cp:lastModifiedBy>
  <cp:revision>49</cp:revision>
  <dcterms:created xsi:type="dcterms:W3CDTF">2009-07-29T09:47:09Z</dcterms:created>
  <dcterms:modified xsi:type="dcterms:W3CDTF">2015-05-04T08:45:15Z</dcterms:modified>
</cp:coreProperties>
</file>