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7" r:id="rId3"/>
    <p:sldId id="272" r:id="rId4"/>
    <p:sldId id="271" r:id="rId5"/>
    <p:sldId id="286" r:id="rId6"/>
    <p:sldId id="270" r:id="rId7"/>
    <p:sldId id="269" r:id="rId8"/>
    <p:sldId id="285" r:id="rId9"/>
    <p:sldId id="287" r:id="rId10"/>
    <p:sldId id="293" r:id="rId11"/>
    <p:sldId id="289" r:id="rId12"/>
    <p:sldId id="294" r:id="rId13"/>
  </p:sldIdLst>
  <p:sldSz cx="9144000" cy="6858000" type="screen4x3"/>
  <p:notesSz cx="6797675" cy="9928225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5920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47" autoAdjust="0"/>
  </p:normalViewPr>
  <p:slideViewPr>
    <p:cSldViewPr>
      <p:cViewPr varScale="1">
        <p:scale>
          <a:sx n="99" d="100"/>
          <a:sy n="99" d="100"/>
        </p:scale>
        <p:origin x="922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2634" y="-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091963" y="9514548"/>
            <a:ext cx="1705713" cy="413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59200A"/>
                </a:solidFill>
                <a:latin typeface="Verdana" pitchFamily="34" charset="0"/>
              </a:defRPr>
            </a:lvl1pPr>
          </a:lstStyle>
          <a:p>
            <a:r>
              <a:rPr lang="de-CH"/>
              <a:t>Seite </a:t>
            </a:r>
            <a:fld id="{CA8A2904-CA37-4B81-A610-80D533450A4D}" type="slidenum">
              <a:rPr lang="de-CH"/>
              <a:pPr/>
              <a:t>‹Nr.›</a:t>
            </a:fld>
            <a:endParaRPr lang="de-CH"/>
          </a:p>
        </p:txBody>
      </p:sp>
      <p:pic>
        <p:nvPicPr>
          <p:cNvPr id="5126" name="Picture 6" descr="Logo far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492" y="248207"/>
            <a:ext cx="1254109" cy="241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Beschreibungszeile farbi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08" y="248207"/>
            <a:ext cx="2314672" cy="65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ect">
            <a:avLst/>
          </a:prstGeom>
          <a:noFill/>
          <a:ln w="444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33703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2938" y="309563"/>
            <a:ext cx="6040437" cy="4530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5295054"/>
            <a:ext cx="5513670" cy="388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Klicken Sie, um die Formate des Vorlagentextes zu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5091963" y="9514548"/>
            <a:ext cx="1705713" cy="413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de-CH" sz="900">
                <a:solidFill>
                  <a:srgbClr val="59200A"/>
                </a:solidFill>
                <a:latin typeface="Verdana" pitchFamily="34" charset="0"/>
              </a:rPr>
              <a:t>Seite </a:t>
            </a:r>
            <a:fld id="{9E0123D7-15C6-4F35-ACAB-11755B552D8C}" type="slidenum">
              <a:rPr lang="de-CH" sz="900">
                <a:solidFill>
                  <a:srgbClr val="59200A"/>
                </a:solidFill>
                <a:latin typeface="Verdana" pitchFamily="34" charset="0"/>
              </a:rPr>
              <a:pPr/>
              <a:t>‹Nr.›</a:t>
            </a:fld>
            <a:endParaRPr lang="de-CH" sz="900">
              <a:solidFill>
                <a:srgbClr val="59200A"/>
              </a:solidFill>
              <a:latin typeface="Verdana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ect">
            <a:avLst/>
          </a:prstGeom>
          <a:noFill/>
          <a:ln w="444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19626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95250" indent="-95250" algn="l" rtl="0" fontAlgn="base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190500" indent="-93663" algn="l" rtl="0" fontAlgn="base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285750" indent="-93663" algn="l" rtl="0" fontAlgn="base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376238" indent="-88900" algn="l" rtl="0" fontAlgn="base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476250" indent="-98425" algn="l" rtl="0" fontAlgn="base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5638800"/>
            <a:ext cx="6354763" cy="53340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 noProof="0" dirty="0" smtClean="0"/>
              <a:t>Titelmasterformat durch Klicken bearbeiten</a:t>
            </a:r>
            <a:endParaRPr lang="de-CH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6172200"/>
            <a:ext cx="6354763" cy="457200"/>
          </a:xfrm>
        </p:spPr>
        <p:txBody>
          <a:bodyPr/>
          <a:lstStyle>
            <a:lvl1pPr marL="0" indent="0">
              <a:spcBef>
                <a:spcPct val="0"/>
              </a:spcBef>
              <a:buFontTx/>
              <a:buNone/>
              <a:defRPr sz="1400"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de-CH" noProof="0" smtClean="0"/>
          </a:p>
        </p:txBody>
      </p:sp>
      <p:pic>
        <p:nvPicPr>
          <p:cNvPr id="1026" name="Picture 2" descr="X:\02 Services\06_Vorlagen\01_Ectaveo\07 Logo\Logo 2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-1026"/>
            <a:ext cx="2088232" cy="660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9" descr="EHB_Logo_word_farb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16633"/>
            <a:ext cx="219377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54" y="46194"/>
            <a:ext cx="2675054" cy="932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1412776"/>
            <a:ext cx="7696200" cy="5334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Folie </a:t>
            </a:r>
            <a:fld id="{4D9E7F07-52BA-4676-A810-3F50F5451F27}" type="slidenum">
              <a:rPr lang="de-CH"/>
              <a:pPr/>
              <a:t>‹Nr.›</a:t>
            </a:fld>
            <a:endParaRPr lang="de-CH"/>
          </a:p>
        </p:txBody>
      </p:sp>
      <p:pic>
        <p:nvPicPr>
          <p:cNvPr id="5" name="Picture 29" descr="EHB_Logo_word_farb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224" y="173714"/>
            <a:ext cx="2252880" cy="813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X:\02 Services\06_Vorlagen\01_Ectaveo\07 Logo\Logo 2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0"/>
            <a:ext cx="2016224" cy="6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45" y="173714"/>
            <a:ext cx="2413547" cy="84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7385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295400"/>
            <a:ext cx="7696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81200"/>
            <a:ext cx="76962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Klicken Sie, um die Formate des Vorlagentextes zu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16763" y="6477000"/>
            <a:ext cx="1646237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59200A"/>
                </a:solidFill>
                <a:latin typeface="+mn-lt"/>
              </a:defRPr>
            </a:lvl1pPr>
          </a:lstStyle>
          <a:p>
            <a:r>
              <a:rPr lang="de-CH"/>
              <a:t>Folie </a:t>
            </a:r>
            <a:fld id="{CE6A36CA-128E-46F7-8F41-9ED31D8C2AF4}" type="slidenum">
              <a:rPr lang="de-CH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59200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59200A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59200A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59200A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59200A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59200A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59200A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59200A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59200A"/>
          </a:solidFill>
          <a:latin typeface="Verdana" pitchFamily="34" charset="0"/>
        </a:defRPr>
      </a:lvl9pPr>
    </p:titleStyle>
    <p:bodyStyle>
      <a:lvl1pPr marL="195263" indent="-195263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59200A"/>
          </a:solidFill>
          <a:latin typeface="+mn-lt"/>
          <a:ea typeface="+mn-ea"/>
          <a:cs typeface="+mn-cs"/>
        </a:defRPr>
      </a:lvl1pPr>
      <a:lvl2pPr marL="476250" indent="-2794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59200A"/>
          </a:solidFill>
          <a:latin typeface="+mn-lt"/>
        </a:defRPr>
      </a:lvl2pPr>
      <a:lvl3pPr marL="762000" indent="-284163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59200A"/>
          </a:solidFill>
          <a:latin typeface="+mn-lt"/>
        </a:defRPr>
      </a:lvl3pPr>
      <a:lvl4pPr marL="1049338" indent="-28575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59200A"/>
          </a:solidFill>
          <a:latin typeface="+mn-lt"/>
        </a:defRPr>
      </a:lvl4pPr>
      <a:lvl5pPr marL="1343025" indent="-2921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59200A"/>
          </a:solidFill>
          <a:latin typeface="+mn-lt"/>
        </a:defRPr>
      </a:lvl5pPr>
      <a:lvl6pPr marL="1800225" indent="-2921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59200A"/>
          </a:solidFill>
          <a:latin typeface="+mn-lt"/>
        </a:defRPr>
      </a:lvl6pPr>
      <a:lvl7pPr marL="2257425" indent="-2921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59200A"/>
          </a:solidFill>
          <a:latin typeface="+mn-lt"/>
        </a:defRPr>
      </a:lvl7pPr>
      <a:lvl8pPr marL="2714625" indent="-2921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59200A"/>
          </a:solidFill>
          <a:latin typeface="+mn-lt"/>
        </a:defRPr>
      </a:lvl8pPr>
      <a:lvl9pPr marL="3171825" indent="-2921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59200A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000000"/>
                </a:solidFill>
              </a:rPr>
              <a:t>ERFA-Tagung Biel, 30. April 2015</a:t>
            </a: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55576" y="2234208"/>
            <a:ext cx="7200800" cy="1410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="0">
                <a:solidFill>
                  <a:srgbClr val="59200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9pPr>
          </a:lstStyle>
          <a:p>
            <a:r>
              <a:rPr lang="de-CH" sz="2800" b="1" kern="0" dirty="0" smtClean="0">
                <a:solidFill>
                  <a:srgbClr val="000000"/>
                </a:solidFill>
              </a:rPr>
              <a:t>Konsistenzprüfung von eidgenössischen Berufs- und höheren Fachprüfungen</a:t>
            </a:r>
          </a:p>
          <a:p>
            <a:endParaRPr lang="de-CH" kern="0" dirty="0" smtClean="0"/>
          </a:p>
          <a:p>
            <a:endParaRPr lang="de-CH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CH" smtClean="0"/>
              <a:t>Folie </a:t>
            </a:r>
            <a:fld id="{4D9E7F07-52BA-4676-A810-3F50F5451F27}" type="slidenum">
              <a:rPr lang="de-CH" smtClean="0"/>
              <a:pPr/>
              <a:t>10</a:t>
            </a:fld>
            <a:endParaRPr lang="de-CH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88840"/>
            <a:ext cx="6033279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1259632" y="1340768"/>
            <a:ext cx="1296144" cy="533400"/>
          </a:xfrm>
        </p:spPr>
        <p:txBody>
          <a:bodyPr/>
          <a:lstStyle/>
          <a:p>
            <a:r>
              <a:rPr lang="de-CH" dirty="0" smtClean="0">
                <a:solidFill>
                  <a:srgbClr val="000000"/>
                </a:solidFill>
              </a:rPr>
              <a:t>Schritt 2</a:t>
            </a:r>
            <a:endParaRPr lang="de-CH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91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1455440"/>
            <a:ext cx="1296144" cy="533400"/>
          </a:xfrm>
        </p:spPr>
        <p:txBody>
          <a:bodyPr/>
          <a:lstStyle/>
          <a:p>
            <a:r>
              <a:rPr lang="de-CH" dirty="0" smtClean="0">
                <a:solidFill>
                  <a:srgbClr val="000000"/>
                </a:solidFill>
              </a:rPr>
              <a:t>Schritt 4</a:t>
            </a: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000000"/>
                </a:solidFill>
              </a:rPr>
              <a:t>Folie </a:t>
            </a:r>
            <a:fld id="{4D9E7F07-52BA-4676-A810-3F50F5451F27}" type="slidenum">
              <a:rPr lang="de-CH" smtClean="0">
                <a:solidFill>
                  <a:srgbClr val="000000"/>
                </a:solidFill>
              </a:rPr>
              <a:pPr/>
              <a:t>11</a:t>
            </a:fld>
            <a:endParaRPr lang="de-CH" dirty="0">
              <a:solidFill>
                <a:srgbClr val="000000"/>
              </a:solidFill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755576" y="1988840"/>
            <a:ext cx="7488832" cy="3887733"/>
            <a:chOff x="891284" y="2204864"/>
            <a:chExt cx="7353124" cy="3671709"/>
          </a:xfrm>
        </p:grpSpPr>
        <p:sp>
          <p:nvSpPr>
            <p:cNvPr id="6" name="Rechteck 5"/>
            <p:cNvSpPr/>
            <p:nvPr/>
          </p:nvSpPr>
          <p:spPr>
            <a:xfrm>
              <a:off x="891284" y="2204864"/>
              <a:ext cx="1800200" cy="23762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600" dirty="0" smtClean="0">
                  <a:solidFill>
                    <a:srgbClr val="000000"/>
                  </a:solidFill>
                </a:rPr>
                <a:t>Bericht Konsistenz-prüfung</a:t>
              </a:r>
            </a:p>
            <a:p>
              <a:pPr algn="ctr"/>
              <a:endParaRPr lang="de-CH" sz="1600" dirty="0" smtClean="0">
                <a:solidFill>
                  <a:srgbClr val="000000"/>
                </a:solidFill>
              </a:endParaRPr>
            </a:p>
            <a:p>
              <a:pPr algn="ctr"/>
              <a:endParaRPr lang="de-CH" sz="1600" dirty="0">
                <a:solidFill>
                  <a:srgbClr val="000000"/>
                </a:solidFill>
              </a:endParaRPr>
            </a:p>
            <a:p>
              <a:pPr algn="ctr"/>
              <a:r>
                <a:rPr lang="de-CH" sz="1600" dirty="0" smtClean="0">
                  <a:solidFill>
                    <a:srgbClr val="000000"/>
                  </a:solidFill>
                </a:rPr>
                <a:t>Beobachtungen und Empfehlungen</a:t>
              </a:r>
            </a:p>
            <a:p>
              <a:pPr algn="ctr"/>
              <a:endParaRPr lang="de-CH" sz="1600" dirty="0">
                <a:solidFill>
                  <a:schemeClr val="tx1"/>
                </a:solidFill>
              </a:endParaRPr>
            </a:p>
          </p:txBody>
        </p:sp>
        <p:sp>
          <p:nvSpPr>
            <p:cNvPr id="7" name="Pfeil nach rechts 6"/>
            <p:cNvSpPr/>
            <p:nvPr/>
          </p:nvSpPr>
          <p:spPr>
            <a:xfrm>
              <a:off x="2905063" y="3032918"/>
              <a:ext cx="720080" cy="432048"/>
            </a:xfrm>
            <a:prstGeom prst="rightArrow">
              <a:avLst>
                <a:gd name="adj1" fmla="val 50000"/>
                <a:gd name="adj2" fmla="val 5243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8" name="Rechteck 7"/>
            <p:cNvSpPr/>
            <p:nvPr/>
          </p:nvSpPr>
          <p:spPr>
            <a:xfrm>
              <a:off x="3625143" y="2600870"/>
              <a:ext cx="1224136" cy="129614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600" dirty="0" smtClean="0">
                  <a:solidFill>
                    <a:srgbClr val="000000"/>
                  </a:solidFill>
                </a:rPr>
                <a:t>Träger erhält Bericht</a:t>
              </a:r>
              <a:endParaRPr lang="de-CH" sz="1600" dirty="0">
                <a:solidFill>
                  <a:srgbClr val="000000"/>
                </a:solidFill>
              </a:endParaRPr>
            </a:p>
          </p:txBody>
        </p:sp>
        <p:sp>
          <p:nvSpPr>
            <p:cNvPr id="9" name="Pfeil nach rechts 8"/>
            <p:cNvSpPr/>
            <p:nvPr/>
          </p:nvSpPr>
          <p:spPr>
            <a:xfrm>
              <a:off x="5004048" y="3060819"/>
              <a:ext cx="720080" cy="432048"/>
            </a:xfrm>
            <a:prstGeom prst="rightArrow">
              <a:avLst>
                <a:gd name="adj1" fmla="val 50000"/>
                <a:gd name="adj2" fmla="val 5243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0" name="Rechteck 9"/>
            <p:cNvSpPr/>
            <p:nvPr/>
          </p:nvSpPr>
          <p:spPr>
            <a:xfrm>
              <a:off x="6048164" y="2420850"/>
              <a:ext cx="1800200" cy="16561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600" dirty="0" smtClean="0">
                  <a:solidFill>
                    <a:srgbClr val="000000"/>
                  </a:solidFill>
                </a:rPr>
                <a:t>Besprechung der Resultate an einer Sitzung (mit SBFI)</a:t>
              </a:r>
              <a:endParaRPr lang="de-CH" sz="1600" dirty="0">
                <a:solidFill>
                  <a:srgbClr val="000000"/>
                </a:solidFill>
              </a:endParaRPr>
            </a:p>
            <a:p>
              <a:pPr algn="ctr"/>
              <a:endParaRPr lang="de-CH" sz="1600" dirty="0">
                <a:solidFill>
                  <a:schemeClr val="tx1"/>
                </a:solidFill>
              </a:endParaRPr>
            </a:p>
          </p:txBody>
        </p:sp>
        <p:sp>
          <p:nvSpPr>
            <p:cNvPr id="11" name="Pfeil nach unten 10"/>
            <p:cNvSpPr/>
            <p:nvPr/>
          </p:nvSpPr>
          <p:spPr>
            <a:xfrm>
              <a:off x="6732240" y="4221088"/>
              <a:ext cx="432048" cy="72008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5796136" y="5156493"/>
              <a:ext cx="2448272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600" dirty="0" smtClean="0">
                  <a:solidFill>
                    <a:srgbClr val="000000"/>
                  </a:solidFill>
                </a:rPr>
                <a:t>Massnahmen ableiten</a:t>
              </a:r>
              <a:endParaRPr lang="de-CH" sz="16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3" name="Titel 1"/>
          <p:cNvSpPr txBox="1">
            <a:spLocks/>
          </p:cNvSpPr>
          <p:nvPr/>
        </p:nvSpPr>
        <p:spPr bwMode="auto">
          <a:xfrm>
            <a:off x="6276271" y="1455440"/>
            <a:ext cx="1296144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9pPr>
          </a:lstStyle>
          <a:p>
            <a:r>
              <a:rPr lang="de-CH" kern="0" dirty="0" smtClean="0">
                <a:solidFill>
                  <a:srgbClr val="000000"/>
                </a:solidFill>
              </a:rPr>
              <a:t>Schritt 5</a:t>
            </a:r>
            <a:endParaRPr lang="de-CH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80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0000"/>
                </a:solidFill>
              </a:rPr>
              <a:t>Rahmenbedingungen</a:t>
            </a: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b="1" dirty="0" smtClean="0">
                <a:solidFill>
                  <a:srgbClr val="000000"/>
                </a:solidFill>
              </a:rPr>
              <a:t>Finanzierung der Konsistenzprüfung</a:t>
            </a:r>
          </a:p>
          <a:p>
            <a:pPr marL="0" indent="0">
              <a:buNone/>
            </a:pPr>
            <a:r>
              <a:rPr lang="de-CH" dirty="0" smtClean="0">
                <a:solidFill>
                  <a:srgbClr val="000000"/>
                </a:solidFill>
              </a:rPr>
              <a:t>Das SBFI übernimmt die vollen Kosten der Konsistenzprüfung.</a:t>
            </a:r>
          </a:p>
          <a:p>
            <a:pPr marL="0" indent="0">
              <a:buNone/>
            </a:pPr>
            <a:endParaRPr lang="de-CH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de-CH" b="1" dirty="0" smtClean="0">
                <a:solidFill>
                  <a:srgbClr val="000000"/>
                </a:solidFill>
              </a:rPr>
              <a:t>Anwendung der Instrumente</a:t>
            </a:r>
          </a:p>
          <a:p>
            <a:pPr marL="0" indent="0">
              <a:buNone/>
            </a:pPr>
            <a:r>
              <a:rPr lang="de-CH" dirty="0" smtClean="0">
                <a:solidFill>
                  <a:srgbClr val="000000"/>
                </a:solidFill>
              </a:rPr>
              <a:t>Ab 01.07.2015 stehen die Instrumente zur Umsetzung bereit.</a:t>
            </a:r>
          </a:p>
          <a:p>
            <a:pPr marL="0" indent="0">
              <a:buNone/>
            </a:pPr>
            <a:endParaRPr lang="de-CH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de-CH" b="1" dirty="0" smtClean="0">
                <a:solidFill>
                  <a:srgbClr val="000000"/>
                </a:solidFill>
              </a:rPr>
              <a:t>Wo findet man die Instrumente / Wegleitungen</a:t>
            </a:r>
            <a:endParaRPr lang="de-CH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de-CH" dirty="0" smtClean="0">
                <a:solidFill>
                  <a:srgbClr val="000000"/>
                </a:solidFill>
              </a:rPr>
              <a:t>Auf der Website des SBFI </a:t>
            </a:r>
            <a:endParaRPr lang="de-CH" dirty="0">
              <a:solidFill>
                <a:srgbClr val="000000"/>
              </a:solidFill>
            </a:endParaRPr>
          </a:p>
          <a:p>
            <a:endParaRPr lang="de-CH" dirty="0" smtClean="0">
              <a:solidFill>
                <a:srgbClr val="000000"/>
              </a:solidFill>
            </a:endParaRPr>
          </a:p>
          <a:p>
            <a:endParaRPr lang="de-CH" dirty="0">
              <a:solidFill>
                <a:srgbClr val="000000"/>
              </a:solidFill>
            </a:endParaRPr>
          </a:p>
          <a:p>
            <a:endParaRPr lang="de-CH" dirty="0" smtClean="0">
              <a:solidFill>
                <a:srgbClr val="000000"/>
              </a:solidFill>
            </a:endParaRPr>
          </a:p>
          <a:p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CH" smtClean="0"/>
              <a:t>Folie </a:t>
            </a:r>
            <a:fld id="{4D9E7F07-52BA-4676-A810-3F50F5451F27}" type="slidenum">
              <a:rPr lang="de-CH" smtClean="0"/>
              <a:pPr/>
              <a:t>12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8061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000000"/>
                </a:solidFill>
              </a:rPr>
              <a:t>Petra Hämmerle, </a:t>
            </a:r>
            <a:r>
              <a:rPr lang="de-CH" dirty="0" err="1" smtClean="0">
                <a:solidFill>
                  <a:srgbClr val="000000"/>
                </a:solidFill>
              </a:rPr>
              <a:t>Ectaveo</a:t>
            </a: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55576" y="2234208"/>
            <a:ext cx="7200800" cy="1410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="0">
                <a:solidFill>
                  <a:srgbClr val="59200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9pPr>
          </a:lstStyle>
          <a:p>
            <a:r>
              <a:rPr lang="de-CH" sz="2800" b="1" dirty="0" smtClean="0">
                <a:solidFill>
                  <a:srgbClr val="000000"/>
                </a:solidFill>
              </a:rPr>
              <a:t>Instrumente der Konsistenzprüfung</a:t>
            </a:r>
            <a:endParaRPr lang="de-CH" sz="2800" b="1" kern="0" dirty="0" smtClean="0">
              <a:solidFill>
                <a:srgbClr val="000000"/>
              </a:solidFill>
            </a:endParaRPr>
          </a:p>
          <a:p>
            <a:endParaRPr lang="de-CH" kern="0" dirty="0"/>
          </a:p>
        </p:txBody>
      </p:sp>
    </p:spTree>
    <p:extLst>
      <p:ext uri="{BB962C8B-B14F-4D97-AF65-F5344CB8AC3E}">
        <p14:creationId xmlns:p14="http://schemas.microsoft.com/office/powerpoint/2010/main" val="40478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CH" smtClean="0"/>
              <a:t>Folie </a:t>
            </a:r>
            <a:fld id="{4D9E7F07-52BA-4676-A810-3F50F5451F27}" type="slidenum">
              <a:rPr lang="de-CH" smtClean="0"/>
              <a:pPr/>
              <a:t>3</a:t>
            </a:fld>
            <a:endParaRPr lang="de-CH"/>
          </a:p>
        </p:txBody>
      </p:sp>
      <p:sp>
        <p:nvSpPr>
          <p:cNvPr id="6" name="Textfeld 5"/>
          <p:cNvSpPr txBox="1"/>
          <p:nvPr/>
        </p:nvSpPr>
        <p:spPr>
          <a:xfrm>
            <a:off x="2123728" y="1484784"/>
            <a:ext cx="4089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8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Konsistenzprüfung in der HBB</a:t>
            </a:r>
            <a:endParaRPr lang="de-CH" sz="18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026649" y="2420888"/>
            <a:ext cx="2177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8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Einsatzgebiet 1</a:t>
            </a:r>
            <a:endParaRPr lang="de-CH" sz="18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004048" y="2420888"/>
            <a:ext cx="2177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8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Einsatzgebiet 2</a:t>
            </a:r>
            <a:endParaRPr lang="de-CH" sz="18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043608" y="3031792"/>
            <a:ext cx="24753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8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Neuentwicklung od.</a:t>
            </a:r>
          </a:p>
          <a:p>
            <a:r>
              <a:rPr lang="de-CH" sz="18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Revision einer</a:t>
            </a:r>
          </a:p>
          <a:p>
            <a:r>
              <a:rPr lang="de-CH" sz="18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Prüfungsordnung </a:t>
            </a:r>
            <a:endParaRPr lang="de-CH" sz="1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5057367" y="2996952"/>
            <a:ext cx="28488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8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Reguläre</a:t>
            </a:r>
          </a:p>
          <a:p>
            <a:r>
              <a:rPr lang="de-CH" sz="18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Prüfungsdurchführung </a:t>
            </a:r>
            <a:endParaRPr lang="de-CH" sz="1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2" name="Gerade Verbindung mit Pfeil 11"/>
          <p:cNvCxnSpPr>
            <a:stCxn id="6" idx="2"/>
            <a:endCxn id="7" idx="0"/>
          </p:cNvCxnSpPr>
          <p:nvPr/>
        </p:nvCxnSpPr>
        <p:spPr>
          <a:xfrm flipH="1">
            <a:off x="2115249" y="1854116"/>
            <a:ext cx="2053270" cy="566772"/>
          </a:xfrm>
          <a:prstGeom prst="straightConnector1">
            <a:avLst/>
          </a:prstGeom>
          <a:ln w="158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>
            <a:stCxn id="6" idx="2"/>
            <a:endCxn id="8" idx="0"/>
          </p:cNvCxnSpPr>
          <p:nvPr/>
        </p:nvCxnSpPr>
        <p:spPr>
          <a:xfrm>
            <a:off x="4168519" y="1854116"/>
            <a:ext cx="1924129" cy="566772"/>
          </a:xfrm>
          <a:prstGeom prst="straightConnector1">
            <a:avLst/>
          </a:prstGeom>
          <a:ln w="158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/>
          <p:cNvSpPr txBox="1"/>
          <p:nvPr/>
        </p:nvSpPr>
        <p:spPr>
          <a:xfrm>
            <a:off x="1043608" y="4149080"/>
            <a:ext cx="27159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8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Zielsetzung:</a:t>
            </a:r>
          </a:p>
          <a:p>
            <a:r>
              <a:rPr lang="de-CH" sz="18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Prüfen der Konsistenz</a:t>
            </a:r>
          </a:p>
          <a:p>
            <a:r>
              <a:rPr lang="de-CH" sz="18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 Konzeption  </a:t>
            </a:r>
            <a:endParaRPr lang="de-CH" sz="1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148064" y="4149080"/>
            <a:ext cx="31085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8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Zielsetzung:</a:t>
            </a:r>
          </a:p>
          <a:p>
            <a:r>
              <a:rPr lang="de-CH" sz="18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Qualitätsüberprüfung</a:t>
            </a:r>
          </a:p>
          <a:p>
            <a:r>
              <a:rPr lang="de-CH" sz="18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 Prüfungsumsetzung  </a:t>
            </a:r>
            <a:endParaRPr lang="de-CH" sz="1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3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solidFill>
                  <a:srgbClr val="000000"/>
                </a:solidFill>
              </a:rPr>
              <a:t>Kriterien für </a:t>
            </a:r>
            <a:r>
              <a:rPr lang="de-CH" dirty="0" smtClean="0">
                <a:solidFill>
                  <a:srgbClr val="000000"/>
                </a:solidFill>
              </a:rPr>
              <a:t>das Einsatzgebiet 1 </a:t>
            </a: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CH" smtClean="0"/>
              <a:t>Folie </a:t>
            </a:r>
            <a:fld id="{4D9E7F07-52BA-4676-A810-3F50F5451F27}" type="slidenum">
              <a:rPr lang="de-CH" smtClean="0"/>
              <a:pPr/>
              <a:t>4</a:t>
            </a:fld>
            <a:endParaRPr lang="de-C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60848"/>
            <a:ext cx="5400600" cy="3198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70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solidFill>
                  <a:srgbClr val="000000"/>
                </a:solidFill>
              </a:rPr>
              <a:t>Kriterien für </a:t>
            </a:r>
            <a:r>
              <a:rPr lang="de-CH" dirty="0" smtClean="0">
                <a:solidFill>
                  <a:srgbClr val="000000"/>
                </a:solidFill>
              </a:rPr>
              <a:t>das </a:t>
            </a:r>
            <a:br>
              <a:rPr lang="de-CH" dirty="0" smtClean="0">
                <a:solidFill>
                  <a:srgbClr val="000000"/>
                </a:solidFill>
              </a:rPr>
            </a:br>
            <a:r>
              <a:rPr lang="de-CH" dirty="0" smtClean="0">
                <a:solidFill>
                  <a:srgbClr val="000000"/>
                </a:solidFill>
              </a:rPr>
              <a:t>Einsatzgebiet 2 </a:t>
            </a: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CH" smtClean="0"/>
              <a:t>Folie </a:t>
            </a:r>
            <a:fld id="{4D9E7F07-52BA-4676-A810-3F50F5451F27}" type="slidenum">
              <a:rPr lang="de-CH" smtClean="0"/>
              <a:pPr/>
              <a:t>5</a:t>
            </a:fld>
            <a:endParaRPr lang="de-CH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158577"/>
            <a:ext cx="5353050" cy="543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062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solidFill>
                  <a:srgbClr val="000000"/>
                </a:solidFill>
              </a:rPr>
              <a:t>Wie können diese Kriterien überprüft werden?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>
                <a:solidFill>
                  <a:srgbClr val="000000"/>
                </a:solidFill>
              </a:rPr>
              <a:t>Die Kriterien werden mit einem Dokumentenstudium überprüft</a:t>
            </a:r>
          </a:p>
          <a:p>
            <a:r>
              <a:rPr lang="de-CH" dirty="0">
                <a:solidFill>
                  <a:srgbClr val="000000"/>
                </a:solidFill>
              </a:rPr>
              <a:t>Keine Besuche an den Prüfungen (das ist Aufgabe des SBFI)</a:t>
            </a: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CH" smtClean="0"/>
              <a:t>Folie </a:t>
            </a:r>
            <a:fld id="{4D9E7F07-52BA-4676-A810-3F50F5451F27}" type="slidenum">
              <a:rPr lang="de-CH" smtClean="0"/>
              <a:pPr/>
              <a:t>6</a:t>
            </a:fld>
            <a:endParaRPr lang="de-CH"/>
          </a:p>
        </p:txBody>
      </p:sp>
      <p:grpSp>
        <p:nvGrpSpPr>
          <p:cNvPr id="5" name="Gruppieren 4"/>
          <p:cNvGrpSpPr/>
          <p:nvPr/>
        </p:nvGrpSpPr>
        <p:grpSpPr>
          <a:xfrm>
            <a:off x="899592" y="2780928"/>
            <a:ext cx="7409928" cy="3677944"/>
            <a:chOff x="899592" y="2991416"/>
            <a:chExt cx="7409928" cy="3677944"/>
          </a:xfrm>
        </p:grpSpPr>
        <p:sp>
          <p:nvSpPr>
            <p:cNvPr id="6" name="Flussdiagramm: Mehrere Dokumente 5"/>
            <p:cNvSpPr/>
            <p:nvPr/>
          </p:nvSpPr>
          <p:spPr>
            <a:xfrm>
              <a:off x="3846103" y="2991416"/>
              <a:ext cx="1584176" cy="1883280"/>
            </a:xfrm>
            <a:prstGeom prst="flowChartMulti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600" dirty="0" smtClean="0">
                  <a:solidFill>
                    <a:srgbClr val="000000"/>
                  </a:solidFill>
                </a:rPr>
                <a:t>Träger stellt Dokumente zusammen</a:t>
              </a:r>
              <a:endParaRPr lang="de-CH" sz="1600" dirty="0">
                <a:solidFill>
                  <a:srgbClr val="000000"/>
                </a:solidFill>
              </a:endParaRPr>
            </a:p>
          </p:txBody>
        </p:sp>
        <p:sp>
          <p:nvSpPr>
            <p:cNvPr id="7" name="Rechteck 6"/>
            <p:cNvSpPr/>
            <p:nvPr/>
          </p:nvSpPr>
          <p:spPr>
            <a:xfrm>
              <a:off x="899592" y="2996952"/>
              <a:ext cx="1800200" cy="226797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600" dirty="0" smtClean="0">
                  <a:solidFill>
                    <a:srgbClr val="000000"/>
                  </a:solidFill>
                </a:rPr>
                <a:t>Wegleitung</a:t>
              </a:r>
            </a:p>
            <a:p>
              <a:pPr algn="ctr"/>
              <a:r>
                <a:rPr lang="de-CH" sz="1600" dirty="0" smtClean="0">
                  <a:solidFill>
                    <a:srgbClr val="000000"/>
                  </a:solidFill>
                </a:rPr>
                <a:t>Konsistenz-prüfung</a:t>
              </a:r>
            </a:p>
            <a:p>
              <a:pPr algn="ctr"/>
              <a:endParaRPr lang="de-CH" sz="1600" dirty="0" smtClean="0">
                <a:solidFill>
                  <a:srgbClr val="000000"/>
                </a:solidFill>
              </a:endParaRPr>
            </a:p>
            <a:p>
              <a:pPr algn="ctr"/>
              <a:endParaRPr lang="de-CH" sz="1600" dirty="0">
                <a:solidFill>
                  <a:srgbClr val="000000"/>
                </a:solidFill>
              </a:endParaRPr>
            </a:p>
            <a:p>
              <a:pPr algn="ctr"/>
              <a:endParaRPr lang="de-CH" sz="1600" dirty="0">
                <a:solidFill>
                  <a:srgbClr val="000000"/>
                </a:solidFill>
              </a:endParaRPr>
            </a:p>
            <a:p>
              <a:pPr algn="ctr"/>
              <a:r>
                <a:rPr lang="de-CH" sz="1600" dirty="0" smtClean="0">
                  <a:solidFill>
                    <a:srgbClr val="000000"/>
                  </a:solidFill>
                </a:rPr>
                <a:t>Was wird eingereicht?</a:t>
              </a:r>
            </a:p>
            <a:p>
              <a:pPr algn="ctr"/>
              <a:endParaRPr lang="de-CH" sz="16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8" name="Pfeil nach rechts 7"/>
            <p:cNvSpPr/>
            <p:nvPr/>
          </p:nvSpPr>
          <p:spPr>
            <a:xfrm>
              <a:off x="2915816" y="3933056"/>
              <a:ext cx="720080" cy="43204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9" name="Pfeil nach rechts 8"/>
            <p:cNvSpPr/>
            <p:nvPr/>
          </p:nvSpPr>
          <p:spPr>
            <a:xfrm>
              <a:off x="5796136" y="3933056"/>
              <a:ext cx="720080" cy="43204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0" name="Rechteck 9"/>
            <p:cNvSpPr/>
            <p:nvPr/>
          </p:nvSpPr>
          <p:spPr>
            <a:xfrm>
              <a:off x="6660232" y="2996952"/>
              <a:ext cx="1649288" cy="19079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600" dirty="0" smtClean="0">
                  <a:solidFill>
                    <a:srgbClr val="000000"/>
                  </a:solidFill>
                </a:rPr>
                <a:t>Ausgewählte  Dritte</a:t>
              </a:r>
            </a:p>
            <a:p>
              <a:pPr algn="ctr"/>
              <a:r>
                <a:rPr lang="de-CH" sz="1600" dirty="0" smtClean="0">
                  <a:solidFill>
                    <a:srgbClr val="000000"/>
                  </a:solidFill>
                </a:rPr>
                <a:t>bearbeiten die</a:t>
              </a:r>
            </a:p>
            <a:p>
              <a:pPr algn="ctr"/>
              <a:r>
                <a:rPr lang="de-CH" sz="1600" dirty="0" smtClean="0">
                  <a:solidFill>
                    <a:srgbClr val="000000"/>
                  </a:solidFill>
                </a:rPr>
                <a:t>Konsistenz-</a:t>
              </a:r>
            </a:p>
            <a:p>
              <a:pPr algn="ctr"/>
              <a:r>
                <a:rPr lang="de-CH" sz="1600" dirty="0" err="1" smtClean="0">
                  <a:solidFill>
                    <a:srgbClr val="000000"/>
                  </a:solidFill>
                </a:rPr>
                <a:t>prüfung</a:t>
              </a:r>
              <a:endParaRPr lang="de-CH" sz="1600" dirty="0">
                <a:solidFill>
                  <a:srgbClr val="000000"/>
                </a:solidFill>
              </a:endParaRPr>
            </a:p>
          </p:txBody>
        </p:sp>
        <p:sp>
          <p:nvSpPr>
            <p:cNvPr id="11" name="Rechteck 10"/>
            <p:cNvSpPr/>
            <p:nvPr/>
          </p:nvSpPr>
          <p:spPr>
            <a:xfrm>
              <a:off x="3851920" y="5157192"/>
              <a:ext cx="1800200" cy="151216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CH" sz="1200" b="1" dirty="0" smtClean="0">
                  <a:solidFill>
                    <a:srgbClr val="000000"/>
                  </a:solidFill>
                </a:rPr>
                <a:t>z.B.</a:t>
              </a:r>
            </a:p>
            <a:p>
              <a:r>
                <a:rPr lang="de-CH" sz="1200" dirty="0" smtClean="0">
                  <a:solidFill>
                    <a:srgbClr val="000000"/>
                  </a:solidFill>
                </a:rPr>
                <a:t>Prüfungsordnung</a:t>
              </a:r>
            </a:p>
            <a:p>
              <a:r>
                <a:rPr lang="de-CH" sz="1200" dirty="0" smtClean="0">
                  <a:solidFill>
                    <a:srgbClr val="000000"/>
                  </a:solidFill>
                </a:rPr>
                <a:t>Wegleitung</a:t>
              </a:r>
            </a:p>
            <a:p>
              <a:r>
                <a:rPr lang="de-CH" sz="1200" dirty="0" smtClean="0">
                  <a:solidFill>
                    <a:srgbClr val="000000"/>
                  </a:solidFill>
                </a:rPr>
                <a:t>Berufsbild</a:t>
              </a:r>
            </a:p>
            <a:p>
              <a:r>
                <a:rPr lang="de-CH" sz="1200" dirty="0" smtClean="0">
                  <a:solidFill>
                    <a:srgbClr val="000000"/>
                  </a:solidFill>
                </a:rPr>
                <a:t>Prüfungsaufgaben</a:t>
              </a:r>
            </a:p>
            <a:p>
              <a:r>
                <a:rPr lang="de-CH" sz="1200" dirty="0" smtClean="0">
                  <a:solidFill>
                    <a:srgbClr val="000000"/>
                  </a:solidFill>
                </a:rPr>
                <a:t>Musterlösungen</a:t>
              </a:r>
            </a:p>
            <a:p>
              <a:r>
                <a:rPr lang="de-CH" sz="1200" dirty="0" smtClean="0">
                  <a:solidFill>
                    <a:srgbClr val="000000"/>
                  </a:solidFill>
                </a:rPr>
                <a:t>Bewertungsraster</a:t>
              </a:r>
            </a:p>
            <a:p>
              <a:r>
                <a:rPr lang="de-CH" sz="1200" dirty="0" smtClean="0">
                  <a:solidFill>
                    <a:srgbClr val="000000"/>
                  </a:solidFill>
                </a:rPr>
                <a:t>QS-Systematik</a:t>
              </a:r>
            </a:p>
            <a:p>
              <a:r>
                <a:rPr lang="de-CH" sz="1200" dirty="0" smtClean="0">
                  <a:solidFill>
                    <a:srgbClr val="000000"/>
                  </a:solidFill>
                </a:rPr>
                <a:t>Erfahrungsberichte</a:t>
              </a:r>
            </a:p>
            <a:p>
              <a:pPr algn="ctr"/>
              <a:endParaRPr lang="de-CH" sz="1200" dirty="0" smtClean="0">
                <a:solidFill>
                  <a:schemeClr val="tx1"/>
                </a:solidFill>
              </a:endParaRPr>
            </a:p>
            <a:p>
              <a:pPr algn="ctr"/>
              <a:endParaRPr lang="de-CH" sz="1200" dirty="0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12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000000"/>
                </a:solidFill>
              </a:rPr>
              <a:t>Beispiel der Kriterien</a:t>
            </a: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CH" smtClean="0"/>
              <a:t>Folie </a:t>
            </a:r>
            <a:fld id="{4D9E7F07-52BA-4676-A810-3F50F5451F27}" type="slidenum">
              <a:rPr lang="de-CH" smtClean="0"/>
              <a:pPr/>
              <a:t>7</a:t>
            </a:fld>
            <a:endParaRPr lang="de-CH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2483268"/>
              </p:ext>
            </p:extLst>
          </p:nvPr>
        </p:nvGraphicFramePr>
        <p:xfrm>
          <a:off x="762000" y="2190750"/>
          <a:ext cx="7696200" cy="34671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14207"/>
                <a:gridCol w="4168262"/>
                <a:gridCol w="714207"/>
                <a:gridCol w="714207"/>
                <a:gridCol w="715747"/>
                <a:gridCol w="669570"/>
              </a:tblGrid>
              <a:tr h="157118">
                <a:tc rowSpan="2"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9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Leitfrage  5.3</a:t>
                      </a:r>
                      <a:endParaRPr lang="de-CH" sz="9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5265" marR="6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9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Ist der Aufbau des Prüfungssystems geeignet, um das beschriebene Kompetenzprofil zu überprüfen? </a:t>
                      </a:r>
                      <a:endParaRPr lang="de-CH" sz="9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5265" marR="6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9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Beurteilung</a:t>
                      </a:r>
                      <a:endParaRPr lang="de-CH" sz="9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5265" marR="6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471355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Nachweis erfüllt</a:t>
                      </a:r>
                      <a:endParaRPr lang="de-CH" sz="9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5265" marR="6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Nachweis teilweise erfüllt</a:t>
                      </a:r>
                      <a:endParaRPr lang="de-CH" sz="9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5265" marR="6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Nachweis nicht erfüllt</a:t>
                      </a:r>
                      <a:endParaRPr lang="de-CH" sz="9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5265" marR="6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9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Nicht</a:t>
                      </a:r>
                      <a:r>
                        <a:rPr lang="de-CH" sz="900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CH" sz="9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überprüf-bar</a:t>
                      </a:r>
                      <a:endParaRPr lang="de-CH" sz="9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5265" marR="6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314237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5.3.1.</a:t>
                      </a:r>
                      <a:endParaRPr lang="de-CH" sz="9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CH" sz="9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5265" marR="6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Das Prüfungssystem ist vollständig und nachvollziehbar beschrieben. </a:t>
                      </a:r>
                      <a:endParaRPr lang="de-CH" sz="9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5265" marR="6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de-CH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265" marR="6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de-CH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265" marR="6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de-CH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265" marR="6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de-CH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265" marR="6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355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5.3.2.</a:t>
                      </a:r>
                      <a:endParaRPr lang="de-CH" sz="9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5265" marR="6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Die Zuordnung der zu prüfenden Kompetenzen zur Abschlussprüfung ist nachvollziehbar und plausibel. </a:t>
                      </a:r>
                      <a:endParaRPr lang="de-CH" sz="9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CH" sz="9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5265" marR="6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de-CH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265" marR="6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de-CH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265" marR="6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de-CH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265" marR="6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de-CH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265" marR="6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473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5.3.3.</a:t>
                      </a:r>
                      <a:endParaRPr lang="de-CH" sz="9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5265" marR="6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Die Aufteilung von schriftlichen, mündlichen und praktischen Prüfungsteilen ist abgestimmt auf die Kernkompetenzen im Berufsbild. Die gewählten Verfahren sind der Zielgruppe angepasst. </a:t>
                      </a:r>
                      <a:endParaRPr lang="de-CH" sz="9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de-CH" sz="9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5265" marR="6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de-CH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265" marR="6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de-CH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265" marR="6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de-CH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265" marR="6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de-CH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265" marR="6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473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5.3.4.</a:t>
                      </a:r>
                      <a:endParaRPr lang="de-CH" sz="9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5265" marR="6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Die Bestehensregeln und Gewichtungen sind auf die Schwerpunkte im Berufsbild abgestimmt. Die verschiedenen Prüfungsteile werden ausgewogen gewichtet und bewertet.</a:t>
                      </a:r>
                      <a:endParaRPr lang="de-CH" sz="9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de-CH" sz="9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5265" marR="6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de-CH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265" marR="6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de-CH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265" marR="6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de-CH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265" marR="6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de-CH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265" marR="6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237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9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Begrün-dung</a:t>
                      </a:r>
                      <a:endParaRPr lang="de-CH" sz="9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5265" marR="6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de-CH" sz="9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5265" marR="6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157118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900" dirty="0" err="1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Empfeh-lung</a:t>
                      </a:r>
                      <a:endParaRPr lang="de-CH" sz="9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5265" marR="6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2781300" algn="l"/>
                        </a:tabLst>
                      </a:pPr>
                      <a:r>
                        <a:rPr lang="de-CH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CH" sz="9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5265" marR="6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924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000000"/>
                </a:solidFill>
              </a:rPr>
              <a:t>René </a:t>
            </a:r>
            <a:r>
              <a:rPr lang="de-CH" dirty="0" err="1" smtClean="0">
                <a:solidFill>
                  <a:srgbClr val="000000"/>
                </a:solidFill>
              </a:rPr>
              <a:t>Clerc</a:t>
            </a:r>
            <a:r>
              <a:rPr lang="de-CH" dirty="0" smtClean="0">
                <a:solidFill>
                  <a:srgbClr val="000000"/>
                </a:solidFill>
              </a:rPr>
              <a:t>, EHB</a:t>
            </a: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55576" y="2234208"/>
            <a:ext cx="7200800" cy="1410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="0">
                <a:solidFill>
                  <a:srgbClr val="59200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59200A"/>
                </a:solidFill>
                <a:latin typeface="Verdana" pitchFamily="34" charset="0"/>
              </a:defRPr>
            </a:lvl9pPr>
          </a:lstStyle>
          <a:p>
            <a:r>
              <a:rPr lang="de-CH" sz="2800" b="1" dirty="0" smtClean="0">
                <a:solidFill>
                  <a:srgbClr val="000000"/>
                </a:solidFill>
              </a:rPr>
              <a:t>Ablauf der Konsistenzprüfung </a:t>
            </a:r>
            <a:endParaRPr lang="de-CH" sz="2800" b="1" kern="0" dirty="0" smtClean="0">
              <a:solidFill>
                <a:srgbClr val="000000"/>
              </a:solidFill>
            </a:endParaRPr>
          </a:p>
          <a:p>
            <a:endParaRPr lang="de-CH" kern="0" dirty="0"/>
          </a:p>
        </p:txBody>
      </p:sp>
    </p:spTree>
    <p:extLst>
      <p:ext uri="{BB962C8B-B14F-4D97-AF65-F5344CB8AC3E}">
        <p14:creationId xmlns:p14="http://schemas.microsoft.com/office/powerpoint/2010/main" val="104819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000000"/>
                </a:solidFill>
              </a:rPr>
              <a:t>Das Vorgehen im Überblick</a:t>
            </a:r>
            <a:endParaRPr lang="de-CH" dirty="0">
              <a:solidFill>
                <a:srgbClr val="000000"/>
              </a:solidFill>
            </a:endParaRP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3903825"/>
              </p:ext>
            </p:extLst>
          </p:nvPr>
        </p:nvGraphicFramePr>
        <p:xfrm>
          <a:off x="683568" y="1988840"/>
          <a:ext cx="7696200" cy="4073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6688088"/>
              </a:tblGrid>
              <a:tr h="360626">
                <a:tc>
                  <a:txBody>
                    <a:bodyPr/>
                    <a:lstStyle/>
                    <a:p>
                      <a:r>
                        <a:rPr lang="de-CH" sz="1600" dirty="0" smtClean="0">
                          <a:solidFill>
                            <a:srgbClr val="000000"/>
                          </a:solidFill>
                        </a:rPr>
                        <a:t>Schritt</a:t>
                      </a:r>
                      <a:endParaRPr lang="de-CH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dirty="0" smtClean="0">
                          <a:solidFill>
                            <a:srgbClr val="000000"/>
                          </a:solidFill>
                        </a:rPr>
                        <a:t>Vorgehen</a:t>
                      </a:r>
                      <a:endParaRPr lang="de-CH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791502">
                <a:tc>
                  <a:txBody>
                    <a:bodyPr/>
                    <a:lstStyle/>
                    <a:p>
                      <a:pPr algn="ctr"/>
                      <a:r>
                        <a:rPr lang="de-CH" sz="160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de-CH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dirty="0" smtClean="0">
                          <a:solidFill>
                            <a:srgbClr val="000000"/>
                          </a:solidFill>
                        </a:rPr>
                        <a:t>Trägerschaft</a:t>
                      </a:r>
                      <a:r>
                        <a:rPr lang="de-CH" sz="1600" baseline="0" dirty="0" smtClean="0">
                          <a:solidFill>
                            <a:srgbClr val="000000"/>
                          </a:solidFill>
                        </a:rPr>
                        <a:t> kontaktiert das SBFI. SBFI wählt die Fachperson / Fachinstitut für die Konsistenzprüfung aus.</a:t>
                      </a:r>
                    </a:p>
                  </a:txBody>
                  <a:tcPr/>
                </a:tc>
              </a:tr>
              <a:tr h="80029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CH" sz="16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de-CH" sz="16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Trägerschaft nimmt</a:t>
                      </a:r>
                      <a:r>
                        <a:rPr lang="de-CH" sz="16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Kontakt mit der</a:t>
                      </a:r>
                      <a:r>
                        <a:rPr lang="de-CH" sz="16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Fachperson / Fachinstitut</a:t>
                      </a:r>
                      <a:r>
                        <a:rPr lang="de-CH" sz="16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auf</a:t>
                      </a:r>
                      <a:r>
                        <a:rPr lang="de-CH" sz="16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und erstellt Dokumentendossier.</a:t>
                      </a:r>
                    </a:p>
                    <a:p>
                      <a:endParaRPr lang="de-CH" sz="16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6317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CH" sz="16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de-CH" sz="16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Fachperson / Fachinstitut prüft Vollständigkeit der Dokumente</a:t>
                      </a:r>
                    </a:p>
                    <a:p>
                      <a:endParaRPr lang="de-CH" sz="16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6317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CH" sz="16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de-CH" sz="16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Fachperson / Fachinstitut erstellt Konsistenzprüfungsbericht</a:t>
                      </a:r>
                    </a:p>
                    <a:p>
                      <a:endParaRPr lang="de-CH" sz="16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6317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CH" sz="16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de-CH" sz="16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Gemeinsame Berichtsbesprechung</a:t>
                      </a:r>
                    </a:p>
                    <a:p>
                      <a:endParaRPr lang="de-CH" sz="16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062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de-CH" sz="16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CH" smtClean="0"/>
              <a:t>Folie </a:t>
            </a:r>
            <a:fld id="{4D9E7F07-52BA-4676-A810-3F50F5451F27}" type="slidenum">
              <a:rPr lang="de-CH" smtClean="0"/>
              <a:pPr/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9911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taveo_Präsentation">
  <a:themeElements>
    <a:clrScheme name="Ectaveo">
      <a:dk1>
        <a:srgbClr val="59200A"/>
      </a:dk1>
      <a:lt1>
        <a:srgbClr val="FFFFFF"/>
      </a:lt1>
      <a:dk2>
        <a:srgbClr val="59200A"/>
      </a:dk2>
      <a:lt2>
        <a:srgbClr val="FFFFFF"/>
      </a:lt2>
      <a:accent1>
        <a:srgbClr val="EDE8DF"/>
      </a:accent1>
      <a:accent2>
        <a:srgbClr val="59200A"/>
      </a:accent2>
      <a:accent3>
        <a:srgbClr val="6E90A6"/>
      </a:accent3>
      <a:accent4>
        <a:srgbClr val="B46408"/>
      </a:accent4>
      <a:accent5>
        <a:srgbClr val="BD9E3A"/>
      </a:accent5>
      <a:accent6>
        <a:srgbClr val="B40032"/>
      </a:accent6>
      <a:hlink>
        <a:srgbClr val="59200A"/>
      </a:hlink>
      <a:folHlink>
        <a:srgbClr val="59200A"/>
      </a:folHlink>
    </a:clrScheme>
    <a:fontScheme name="Leere Prä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Ectaveo_Präsentation</Template>
  <TotalTime>0</TotalTime>
  <Words>363</Words>
  <Application>Microsoft Office PowerPoint</Application>
  <PresentationFormat>Bildschirmpräsentation (4:3)</PresentationFormat>
  <Paragraphs>112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Verdana</vt:lpstr>
      <vt:lpstr>Ectaveo_Präsentation</vt:lpstr>
      <vt:lpstr>ERFA-Tagung Biel, 30. April 2015</vt:lpstr>
      <vt:lpstr>Petra Hämmerle, Ectaveo</vt:lpstr>
      <vt:lpstr>PowerPoint-Präsentation</vt:lpstr>
      <vt:lpstr>Kriterien für das Einsatzgebiet 1 </vt:lpstr>
      <vt:lpstr>Kriterien für das  Einsatzgebiet 2 </vt:lpstr>
      <vt:lpstr>Wie können diese Kriterien überprüft werden?</vt:lpstr>
      <vt:lpstr>Beispiel der Kriterien</vt:lpstr>
      <vt:lpstr>René Clerc, EHB</vt:lpstr>
      <vt:lpstr>Das Vorgehen im Überblick</vt:lpstr>
      <vt:lpstr>Schritt 2</vt:lpstr>
      <vt:lpstr>Schritt 4</vt:lpstr>
      <vt:lpstr>Rahmenbedingungen</vt:lpstr>
    </vt:vector>
  </TitlesOfParts>
  <Company>Ectaveo AG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Präsentationstitel</dc:title>
  <dc:creator>Martina Stühlinger</dc:creator>
  <cp:lastModifiedBy>Bernasconi Paolo SBFI</cp:lastModifiedBy>
  <cp:revision>64</cp:revision>
  <cp:lastPrinted>2015-04-24T10:45:41Z</cp:lastPrinted>
  <dcterms:created xsi:type="dcterms:W3CDTF">2013-03-26T08:43:12Z</dcterms:created>
  <dcterms:modified xsi:type="dcterms:W3CDTF">2015-04-24T10:45:44Z</dcterms:modified>
</cp:coreProperties>
</file>