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2"/>
  </p:sldMasterIdLst>
  <p:notesMasterIdLst>
    <p:notesMasterId r:id="rId14"/>
  </p:notesMasterIdLst>
  <p:handoutMasterIdLst>
    <p:handoutMasterId r:id="rId15"/>
  </p:handoutMasterIdLst>
  <p:sldIdLst>
    <p:sldId id="394" r:id="rId3"/>
    <p:sldId id="406" r:id="rId4"/>
    <p:sldId id="407" r:id="rId5"/>
    <p:sldId id="408" r:id="rId6"/>
    <p:sldId id="409" r:id="rId7"/>
    <p:sldId id="410" r:id="rId8"/>
    <p:sldId id="411" r:id="rId9"/>
    <p:sldId id="412" r:id="rId10"/>
    <p:sldId id="413" r:id="rId11"/>
    <p:sldId id="414" r:id="rId12"/>
    <p:sldId id="372" r:id="rId13"/>
  </p:sldIdLst>
  <p:sldSz cx="9144000" cy="6858000" type="screen4x3"/>
  <p:notesSz cx="6797675" cy="9926638"/>
  <p:embeddedFontLst>
    <p:embeddedFont>
      <p:font typeface="Calibri" panose="020F0502020204030204" pitchFamily="34" charset="0"/>
      <p:regular r:id="rId16"/>
      <p:bold r:id="rId17"/>
      <p:italic r:id="rId18"/>
      <p:boldItalic r:id="rId19"/>
    </p:embeddedFont>
  </p:embeddedFont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73734" autoAdjust="0"/>
  </p:normalViewPr>
  <p:slideViewPr>
    <p:cSldViewPr>
      <p:cViewPr varScale="1">
        <p:scale>
          <a:sx n="72" d="100"/>
          <a:sy n="72" d="100"/>
        </p:scale>
        <p:origin x="183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14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3.fntdata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2.fntdata"/><Relationship Id="rId2" Type="http://schemas.openxmlformats.org/officeDocument/2006/relationships/slideMaster" Target="slideMasters/slideMaster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858D24-66DF-40D2-BCD9-E162CE536EAC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CH"/>
        </a:p>
      </dgm:t>
    </dgm:pt>
    <dgm:pt modelId="{E60D60E7-7758-4079-AD76-0E4C9EE1C070}" type="pres">
      <dgm:prSet presAssocID="{59858D24-66DF-40D2-BCD9-E162CE536EA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CH"/>
        </a:p>
      </dgm:t>
    </dgm:pt>
  </dgm:ptLst>
  <dgm:cxnLst>
    <dgm:cxn modelId="{C9915DD0-590D-4553-9451-B6A15839CF80}" type="presOf" srcId="{59858D24-66DF-40D2-BCD9-E162CE536EAC}" destId="{E60D60E7-7758-4079-AD76-0E4C9EE1C070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00" cy="496809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>
              <a:defRPr sz="1200"/>
            </a:lvl1pPr>
          </a:lstStyle>
          <a:p>
            <a:fld id="{ABD3BF4E-54E3-484D-BA6C-A2B7E5D2AFC1}" type="datetimeFigureOut">
              <a:rPr lang="fr-CH" smtClean="0"/>
              <a:t>22.04.2015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28244"/>
            <a:ext cx="2946400" cy="496809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244"/>
            <a:ext cx="2946400" cy="496809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>
              <a:defRPr sz="1200"/>
            </a:lvl1pPr>
          </a:lstStyle>
          <a:p>
            <a:fld id="{2191B51A-5C52-44F2-855B-75725CCAB28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6515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2411" tIns="46205" rIns="92411" bIns="46205" rtlCol="0"/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411" tIns="46205" rIns="92411" bIns="46205" rtlCol="0"/>
          <a:lstStyle>
            <a:lvl1pPr algn="r">
              <a:defRPr sz="1200"/>
            </a:lvl1pPr>
          </a:lstStyle>
          <a:p>
            <a:pPr>
              <a:defRPr/>
            </a:pPr>
            <a:fld id="{3DD63A5C-B2D5-40F2-B7FD-C3744FA87155}" type="datetimeFigureOut">
              <a:rPr lang="de-DE"/>
              <a:pPr>
                <a:defRPr/>
              </a:pPr>
              <a:t>22.04.2015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11" tIns="46205" rIns="92411" bIns="46205" rtlCol="0" anchor="ctr"/>
          <a:lstStyle/>
          <a:p>
            <a:pPr lvl="0"/>
            <a:endParaRPr lang="de-CH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411" tIns="46205" rIns="92411" bIns="46205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CH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2411" tIns="46205" rIns="92411" bIns="4620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411" tIns="46205" rIns="92411" bIns="46205" rtlCol="0" anchor="b"/>
          <a:lstStyle>
            <a:lvl1pPr algn="r">
              <a:defRPr sz="1200"/>
            </a:lvl1pPr>
          </a:lstStyle>
          <a:p>
            <a:pPr>
              <a:defRPr/>
            </a:pPr>
            <a:fld id="{E13E2C55-1F96-45E6-8A44-1D33EBAF336E}" type="slidenum">
              <a:rPr lang="de-CH"/>
              <a:pPr>
                <a:defRPr/>
              </a:pPr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498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sz="1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E2C55-1F96-45E6-8A44-1D33EBAF336E}" type="slidenum">
              <a:rPr lang="de-CH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de-C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579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3E2C55-1F96-45E6-8A44-1D33EBAF336E}" type="slidenum">
              <a:rPr lang="de-CH" smtClean="0"/>
              <a:pPr>
                <a:defRPr/>
              </a:pPr>
              <a:t>11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31703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eite_Deut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1214414" y="2500307"/>
            <a:ext cx="6286544" cy="1214445"/>
          </a:xfrm>
          <a:prstGeom prst="rect">
            <a:avLst/>
          </a:prstGeom>
        </p:spPr>
        <p:txBody>
          <a:bodyPr/>
          <a:lstStyle>
            <a:lvl1pPr algn="l">
              <a:defRPr sz="5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0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1214414" y="5143512"/>
            <a:ext cx="6286500" cy="78581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  <a:lvl2pPr algn="l">
              <a:buNone/>
              <a:defRPr/>
            </a:lvl2pPr>
            <a:lvl3pPr algn="l">
              <a:buNone/>
              <a:defRPr/>
            </a:lvl3pPr>
            <a:lvl4pPr algn="l">
              <a:buNone/>
              <a:defRPr/>
            </a:lvl4pPr>
            <a:lvl5pPr algn="l">
              <a:buNone/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0648"/>
            <a:ext cx="5124698" cy="760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geseit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1" descr="EVD_BBT_D_RGB_POS_QUER_wappen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25" y="642938"/>
            <a:ext cx="2921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6286544" cy="714379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11" name="Inhaltsplatzhalter 9"/>
          <p:cNvSpPr>
            <a:spLocks noGrp="1"/>
          </p:cNvSpPr>
          <p:nvPr>
            <p:ph sz="quarter" idx="12"/>
          </p:nvPr>
        </p:nvSpPr>
        <p:spPr>
          <a:xfrm>
            <a:off x="1214414" y="1571613"/>
            <a:ext cx="7215187" cy="1857388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Font typeface="Arial" pitchFamily="34" charset="0"/>
              <a:buNone/>
              <a:defRPr sz="2100"/>
            </a:lvl1pPr>
            <a:lvl2pPr marL="742950" indent="-742950">
              <a:buNone/>
              <a:defRPr sz="2100"/>
            </a:lvl2pPr>
            <a:lvl3pPr marL="742950" indent="-742950">
              <a:buNone/>
              <a:defRPr sz="2100"/>
            </a:lvl3pPr>
            <a:lvl4pPr>
              <a:buNone/>
              <a:defRPr sz="2100"/>
            </a:lvl4pPr>
            <a:lvl5pPr>
              <a:buNone/>
              <a:defRPr sz="2100"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3"/>
          </p:nvPr>
        </p:nvSpPr>
        <p:spPr>
          <a:xfrm>
            <a:off x="6624638" y="6215063"/>
            <a:ext cx="2233612" cy="365125"/>
          </a:xfrm>
          <a:prstGeom prst="rect">
            <a:avLst/>
          </a:prstGeom>
        </p:spPr>
        <p:txBody>
          <a:bodyPr/>
          <a:lstStyle>
            <a:lvl1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BE2A496-4B5D-485F-BE34-FC891CEAD7EF}" type="slidenum">
              <a:rPr lang="de-CH"/>
              <a:pPr>
                <a:defRPr/>
              </a:pPr>
              <a:t>‹N°›</a:t>
            </a:fld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geseite_Text mit Fuss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1" descr="EVD_BBT_D_RGB_POS_QUER_wappen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25" y="642938"/>
            <a:ext cx="2921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6286544" cy="714379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6" name="Inhaltsplatzhalter 9"/>
          <p:cNvSpPr>
            <a:spLocks noGrp="1"/>
          </p:cNvSpPr>
          <p:nvPr>
            <p:ph sz="quarter" idx="12"/>
          </p:nvPr>
        </p:nvSpPr>
        <p:spPr>
          <a:xfrm>
            <a:off x="1214414" y="1571612"/>
            <a:ext cx="7215187" cy="4881723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Clr>
                <a:srgbClr val="990033"/>
              </a:buClr>
              <a:buFont typeface="Arial" pitchFamily="34" charset="0"/>
              <a:buChar char="•"/>
              <a:defRPr sz="2100"/>
            </a:lvl1pPr>
            <a:lvl2pPr marL="342900" indent="-342900">
              <a:buFont typeface="Arial" panose="020B0604020202020204" pitchFamily="34" charset="0"/>
              <a:buChar char="•"/>
              <a:defRPr sz="2100"/>
            </a:lvl2pPr>
            <a:lvl3pPr marL="342900" indent="-342900">
              <a:buFont typeface="Arial" panose="020B0604020202020204" pitchFamily="34" charset="0"/>
              <a:buChar char="•"/>
              <a:defRPr sz="2100"/>
            </a:lvl3pPr>
            <a:lvl4pPr marL="698500" indent="-342900">
              <a:buClr>
                <a:srgbClr val="990033"/>
              </a:buClr>
              <a:buFont typeface="Arial" panose="020B0604020202020204" pitchFamily="34" charset="0"/>
              <a:buChar char="•"/>
              <a:defRPr sz="2100"/>
            </a:lvl4pPr>
            <a:lvl5pPr marL="1055688" indent="-342900">
              <a:buClr>
                <a:srgbClr val="990033"/>
              </a:buClr>
              <a:buFont typeface="Arial" panose="020B0604020202020204" pitchFamily="34" charset="0"/>
              <a:buChar char="•"/>
              <a:defRPr sz="2100"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3"/>
            <a:r>
              <a:rPr lang="de-DE" dirty="0" smtClean="0"/>
              <a:t>Zweite Ebene</a:t>
            </a:r>
          </a:p>
          <a:p>
            <a:pPr lvl="4"/>
            <a:r>
              <a:rPr lang="de-DE" dirty="0" smtClean="0"/>
              <a:t>Dritte Ebene</a:t>
            </a:r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14"/>
          </p:nvPr>
        </p:nvSpPr>
        <p:spPr>
          <a:xfrm>
            <a:off x="6624638" y="6215063"/>
            <a:ext cx="2233612" cy="365125"/>
          </a:xfrm>
          <a:prstGeom prst="rect">
            <a:avLst/>
          </a:prstGeom>
        </p:spPr>
        <p:txBody>
          <a:bodyPr/>
          <a:lstStyle>
            <a:lvl1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C77B234-E6DE-45F7-BE49-E3D028D7DF22}" type="slidenum">
              <a:rPr lang="de-CH"/>
              <a:pPr>
                <a:defRPr/>
              </a:pPr>
              <a:t>‹N°›</a:t>
            </a:fld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geseite_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1" descr="EVD_BBT_D_RGB_POS_QUER_wappen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25" y="642938"/>
            <a:ext cx="2921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6286544" cy="714379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9" name="Inhaltsplatzhalter 9"/>
          <p:cNvSpPr>
            <a:spLocks noGrp="1"/>
          </p:cNvSpPr>
          <p:nvPr>
            <p:ph sz="quarter" idx="12"/>
          </p:nvPr>
        </p:nvSpPr>
        <p:spPr>
          <a:xfrm>
            <a:off x="1214415" y="1571613"/>
            <a:ext cx="6286544" cy="428627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Font typeface="Arial" pitchFamily="34" charset="0"/>
              <a:buNone/>
              <a:defRPr sz="2100"/>
            </a:lvl1pPr>
            <a:lvl2pPr>
              <a:buNone/>
              <a:defRPr sz="2100"/>
            </a:lvl2pPr>
            <a:lvl3pPr>
              <a:buNone/>
              <a:defRPr sz="2100"/>
            </a:lvl3pPr>
            <a:lvl4pPr>
              <a:buNone/>
              <a:defRPr sz="2100"/>
            </a:lvl4pPr>
            <a:lvl5pPr>
              <a:buNone/>
              <a:defRPr sz="21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Diagrammplatzhalter 10"/>
          <p:cNvSpPr>
            <a:spLocks noGrp="1"/>
          </p:cNvSpPr>
          <p:nvPr>
            <p:ph type="chart" sz="quarter" idx="13"/>
          </p:nvPr>
        </p:nvSpPr>
        <p:spPr>
          <a:xfrm>
            <a:off x="1214438" y="2357438"/>
            <a:ext cx="6286500" cy="3571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Diagramm durch Klicken auf Symbol hinzufügen</a:t>
            </a:r>
            <a:endParaRPr lang="de-CH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>
          <a:xfrm>
            <a:off x="6624638" y="6215063"/>
            <a:ext cx="2233612" cy="365125"/>
          </a:xfrm>
          <a:prstGeom prst="rect">
            <a:avLst/>
          </a:prstGeom>
        </p:spPr>
        <p:txBody>
          <a:bodyPr/>
          <a:lstStyle>
            <a:lvl1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DF51812-7814-434A-AC1D-E63B895C7CC9}" type="slidenum">
              <a:rPr lang="de-CH"/>
              <a:pPr>
                <a:defRPr/>
              </a:pPr>
              <a:t>‹N°›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geseite_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1" descr="EVD_BBT_D_RGB_POS_QUER_wappen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25" y="642938"/>
            <a:ext cx="2921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6286544" cy="714379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9" name="Inhaltsplatzhalter 9"/>
          <p:cNvSpPr>
            <a:spLocks noGrp="1"/>
          </p:cNvSpPr>
          <p:nvPr>
            <p:ph sz="quarter" idx="12"/>
          </p:nvPr>
        </p:nvSpPr>
        <p:spPr>
          <a:xfrm>
            <a:off x="1214414" y="1571613"/>
            <a:ext cx="7215187" cy="500065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Font typeface="Arial" pitchFamily="34" charset="0"/>
              <a:buNone/>
              <a:defRPr sz="2100"/>
            </a:lvl1pPr>
            <a:lvl2pPr>
              <a:buNone/>
              <a:defRPr sz="2100"/>
            </a:lvl2pPr>
            <a:lvl3pPr>
              <a:buNone/>
              <a:defRPr sz="2100"/>
            </a:lvl3pPr>
            <a:lvl4pPr>
              <a:buNone/>
              <a:defRPr sz="2100"/>
            </a:lvl4pPr>
            <a:lvl5pPr>
              <a:buNone/>
              <a:defRPr sz="21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Tabellenplatzhalter 10"/>
          <p:cNvSpPr>
            <a:spLocks noGrp="1"/>
          </p:cNvSpPr>
          <p:nvPr>
            <p:ph type="tbl" sz="quarter" idx="13"/>
          </p:nvPr>
        </p:nvSpPr>
        <p:spPr>
          <a:xfrm>
            <a:off x="1214438" y="2428875"/>
            <a:ext cx="7215187" cy="3143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noProof="0" smtClean="0"/>
              <a:t>Tabelle durch Klicken auf Symbol hinzufügen</a:t>
            </a:r>
            <a:endParaRPr lang="de-CH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>
          <a:xfrm>
            <a:off x="6624638" y="6215063"/>
            <a:ext cx="2233612" cy="365125"/>
          </a:xfrm>
          <a:prstGeom prst="rect">
            <a:avLst/>
          </a:prstGeom>
        </p:spPr>
        <p:txBody>
          <a:bodyPr/>
          <a:lstStyle>
            <a:lvl1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0C22F11-6C59-4713-95F9-E9CD923A0982}" type="slidenum">
              <a:rPr lang="de-CH"/>
              <a:pPr>
                <a:defRPr/>
              </a:pPr>
              <a:t>‹N°›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geseite_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1" descr="EVD_BBT_D_RGB_POS_QUER_wappen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8625" y="642938"/>
            <a:ext cx="292100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Diagramm 4"/>
          <p:cNvGraphicFramePr/>
          <p:nvPr userDrawn="1"/>
        </p:nvGraphicFramePr>
        <p:xfrm>
          <a:off x="1214414" y="2428868"/>
          <a:ext cx="6096000" cy="3357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6286544" cy="714379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9" name="Inhaltsplatzhalter 9"/>
          <p:cNvSpPr>
            <a:spLocks noGrp="1"/>
          </p:cNvSpPr>
          <p:nvPr>
            <p:ph sz="quarter" idx="12"/>
          </p:nvPr>
        </p:nvSpPr>
        <p:spPr>
          <a:xfrm>
            <a:off x="1214415" y="1571613"/>
            <a:ext cx="6286544" cy="500065"/>
          </a:xfrm>
          <a:prstGeom prst="rect">
            <a:avLst/>
          </a:prstGeom>
        </p:spPr>
        <p:txBody>
          <a:bodyPr/>
          <a:lstStyle>
            <a:lvl1pPr>
              <a:lnSpc>
                <a:spcPts val="2600"/>
              </a:lnSpc>
              <a:buFont typeface="Arial" pitchFamily="34" charset="0"/>
              <a:buNone/>
              <a:defRPr sz="2100" baseline="0"/>
            </a:lvl1pPr>
            <a:lvl2pPr>
              <a:buNone/>
              <a:defRPr sz="2100"/>
            </a:lvl2pPr>
            <a:lvl3pPr>
              <a:buNone/>
              <a:defRPr sz="2100"/>
            </a:lvl3pPr>
            <a:lvl4pPr>
              <a:buNone/>
              <a:defRPr sz="2100"/>
            </a:lvl4pPr>
            <a:lvl5pPr>
              <a:buNone/>
              <a:defRPr sz="21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3"/>
          </p:nvPr>
        </p:nvSpPr>
        <p:spPr>
          <a:xfrm>
            <a:off x="6624638" y="6215063"/>
            <a:ext cx="2233612" cy="365125"/>
          </a:xfrm>
          <a:prstGeom prst="rect">
            <a:avLst/>
          </a:prstGeom>
        </p:spPr>
        <p:txBody>
          <a:bodyPr/>
          <a:lstStyle>
            <a:lvl1pPr algn="r" fontAlgn="auto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B0200DE-74F8-4172-B7D9-3DDFCFCD8D9F}" type="slidenum">
              <a:rPr lang="de-CH"/>
              <a:pPr>
                <a:defRPr/>
              </a:pPr>
              <a:t>‹N°›</a:t>
            </a:fld>
            <a:endParaRPr lang="de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ctrTitle"/>
          </p:nvPr>
        </p:nvSpPr>
        <p:spPr bwMode="auto">
          <a:xfrm>
            <a:off x="1115616" y="1529816"/>
            <a:ext cx="6786176" cy="2475248"/>
          </a:xfrm>
          <a:noFill/>
          <a:ln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3000"/>
              </a:spcBef>
            </a:pPr>
            <a:r>
              <a:rPr lang="de-CH" sz="4400" dirty="0">
                <a:solidFill>
                  <a:srgbClr val="FF0000"/>
                </a:solidFill>
                <a:latin typeface="Arial" charset="0"/>
                <a:cs typeface="Arial" charset="0"/>
              </a:rPr>
              <a:t>Konsistenzprüfung von </a:t>
            </a:r>
            <a:r>
              <a:rPr lang="de-CH" sz="4400" dirty="0" err="1">
                <a:solidFill>
                  <a:srgbClr val="FF0000"/>
                </a:solidFill>
                <a:latin typeface="Arial" charset="0"/>
                <a:cs typeface="Arial" charset="0"/>
              </a:rPr>
              <a:t>eidg</a:t>
            </a:r>
            <a:r>
              <a:rPr lang="de-CH" sz="4400" dirty="0">
                <a:solidFill>
                  <a:srgbClr val="FF0000"/>
                </a:solidFill>
                <a:latin typeface="Arial" charset="0"/>
                <a:cs typeface="Arial" charset="0"/>
              </a:rPr>
              <a:t>. Berufs- und höheren Fachprüfungen</a:t>
            </a:r>
            <a:r>
              <a:rPr lang="de-CH" sz="4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de-CH" sz="44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CH" sz="44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de-CH" sz="4400" b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CH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de-CH" sz="3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de-CH" sz="32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cs typeface="Arial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6093" y="4994306"/>
            <a:ext cx="1246372" cy="186955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792" y="1927"/>
            <a:ext cx="1241884" cy="1874767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792" y="2494222"/>
            <a:ext cx="1246833" cy="1869556"/>
          </a:xfrm>
          <a:prstGeom prst="rect">
            <a:avLst/>
          </a:prstGeom>
        </p:spPr>
      </p:pic>
      <p:sp>
        <p:nvSpPr>
          <p:cNvPr id="7" name="Textplatzhalter 2"/>
          <p:cNvSpPr>
            <a:spLocks noGrp="1"/>
          </p:cNvSpPr>
          <p:nvPr>
            <p:ph type="body" sz="quarter" idx="10"/>
          </p:nvPr>
        </p:nvSpPr>
        <p:spPr bwMode="auto">
          <a:xfrm>
            <a:off x="1214438" y="5013176"/>
            <a:ext cx="7462018" cy="115212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eaLnBrk="1" hangingPunct="1"/>
            <a:r>
              <a:rPr lang="fr-CH" sz="2200" dirty="0" smtClean="0">
                <a:latin typeface="Arial" charset="0"/>
                <a:cs typeface="Arial" charset="0"/>
              </a:rPr>
              <a:t>Laura Perret Ducommun</a:t>
            </a:r>
          </a:p>
          <a:p>
            <a:pPr eaLnBrk="1" hangingPunct="1"/>
            <a:r>
              <a:rPr lang="fr-CH" sz="2200" dirty="0" smtClean="0">
                <a:latin typeface="Arial" charset="0"/>
                <a:cs typeface="Arial" charset="0"/>
              </a:rPr>
              <a:t>SBFI </a:t>
            </a:r>
            <a:r>
              <a:rPr lang="fr-CH" sz="2200" dirty="0" err="1" smtClean="0">
                <a:latin typeface="Arial" charset="0"/>
                <a:cs typeface="Arial" charset="0"/>
              </a:rPr>
              <a:t>Höhere</a:t>
            </a:r>
            <a:r>
              <a:rPr lang="fr-CH" sz="2200" dirty="0" smtClean="0">
                <a:latin typeface="Arial" charset="0"/>
                <a:cs typeface="Arial" charset="0"/>
              </a:rPr>
              <a:t> Berufsbildung</a:t>
            </a:r>
          </a:p>
          <a:p>
            <a:pPr eaLnBrk="1" hangingPunct="1"/>
            <a:r>
              <a:rPr lang="fr-CH" sz="2200" dirty="0" smtClean="0">
                <a:latin typeface="Arial" charset="0"/>
                <a:cs typeface="Arial" charset="0"/>
              </a:rPr>
              <a:t>30 April 2015</a:t>
            </a:r>
          </a:p>
        </p:txBody>
      </p:sp>
    </p:spTree>
    <p:extLst>
      <p:ext uri="{BB962C8B-B14F-4D97-AF65-F5344CB8AC3E}">
        <p14:creationId xmlns:p14="http://schemas.microsoft.com/office/powerpoint/2010/main" val="229269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Entscheide des SBFI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2"/>
          </p:nvPr>
        </p:nvSpPr>
        <p:spPr>
          <a:xfrm>
            <a:off x="1214414" y="1571612"/>
            <a:ext cx="7215187" cy="4643451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CH" dirty="0" smtClean="0"/>
              <a:t>Das Verfahren wir als Angebot im Bereich der Qualität aufgenommen.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CH" dirty="0" smtClean="0"/>
              <a:t>Der Kreis der Anbieter von Konsistenzprüfungen wird erweitert; Schulung ist zwingend.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CH" dirty="0" smtClean="0"/>
              <a:t>Das aktuelle Instrument </a:t>
            </a:r>
            <a:r>
              <a:rPr lang="de-CH" dirty="0" smtClean="0"/>
              <a:t>wurde </a:t>
            </a:r>
            <a:r>
              <a:rPr lang="de-CH" dirty="0" smtClean="0"/>
              <a:t>erweitert mit einer</a:t>
            </a:r>
            <a:br>
              <a:rPr lang="de-CH" dirty="0" smtClean="0"/>
            </a:br>
            <a:r>
              <a:rPr lang="de-CH" dirty="0" smtClean="0"/>
              <a:t>Konsistenzprüfung bei der Neugestaltung / </a:t>
            </a:r>
            <a:br>
              <a:rPr lang="de-CH" dirty="0" smtClean="0"/>
            </a:br>
            <a:r>
              <a:rPr lang="de-CH" dirty="0" smtClean="0"/>
              <a:t>Revision von Prüfungsordnung + Wegleitung.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CH" dirty="0" smtClean="0"/>
              <a:t>~6’000.- pro Anwendung.</a:t>
            </a:r>
            <a:endParaRPr lang="de-CH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CH" dirty="0" smtClean="0"/>
              <a:t>Finanzierung Konsistenzprüfung durch das SBFI </a:t>
            </a:r>
            <a:br>
              <a:rPr lang="de-CH" dirty="0" smtClean="0"/>
            </a:br>
            <a:r>
              <a:rPr lang="de-CH" dirty="0" smtClean="0"/>
              <a:t>(BBG Art. 54)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DBE2A496-4B5D-485F-BE34-FC891CEAD7EF}" type="slidenum">
              <a:rPr lang="de-CH" smtClean="0"/>
              <a:pPr>
                <a:defRPr/>
              </a:pPr>
              <a:t>10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73644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 noGrp="1"/>
          </p:cNvSpPr>
          <p:nvPr>
            <p:ph type="ctrTitle"/>
          </p:nvPr>
        </p:nvSpPr>
        <p:spPr>
          <a:xfrm>
            <a:off x="4499992" y="1268760"/>
            <a:ext cx="5638472" cy="3168352"/>
          </a:xfrm>
          <a:prstGeom prst="rect">
            <a:avLst/>
          </a:prstGeom>
        </p:spPr>
        <p:txBody>
          <a:bodyPr lIns="91424" tIns="45712" rIns="91424" bIns="45712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de-CH" sz="6000" dirty="0">
                <a:solidFill>
                  <a:schemeClr val="accent2">
                    <a:lumMod val="75000"/>
                  </a:schemeClr>
                </a:solidFill>
              </a:rPr>
              <a:t>Vielen Dank </a:t>
            </a:r>
            <a:br>
              <a:rPr lang="de-CH" sz="6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de-CH" sz="6000" dirty="0">
                <a:solidFill>
                  <a:schemeClr val="accent2">
                    <a:lumMod val="75000"/>
                  </a:schemeClr>
                </a:solidFill>
              </a:rPr>
              <a:t>für Ihre Aufmerk-</a:t>
            </a:r>
            <a:r>
              <a:rPr lang="de-CH" sz="6000" dirty="0" err="1">
                <a:solidFill>
                  <a:schemeClr val="accent2">
                    <a:lumMod val="75000"/>
                  </a:schemeClr>
                </a:solidFill>
              </a:rPr>
              <a:t>samkeit</a:t>
            </a:r>
            <a:r>
              <a:rPr lang="de-CH" sz="6000" dirty="0">
                <a:solidFill>
                  <a:schemeClr val="accent2">
                    <a:lumMod val="75000"/>
                  </a:schemeClr>
                </a:solidFill>
              </a:rPr>
              <a:t>!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1899178" cy="5476047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bbt-bib\AppData\Local\Temp\$$_1A96\Banner_HBB_Laufbaehnler_245x7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910439"/>
            <a:ext cx="1915413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688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25702" y="1815695"/>
            <a:ext cx="7643836" cy="2526553"/>
          </a:xfrm>
        </p:spPr>
        <p:txBody>
          <a:bodyPr/>
          <a:lstStyle/>
          <a:p>
            <a:r>
              <a:rPr lang="de-CH" sz="4000" dirty="0" smtClean="0"/>
              <a:t>Konsistenzprüfungen – wozu?</a:t>
            </a:r>
            <a:br>
              <a:rPr lang="de-CH" sz="4000" dirty="0" smtClean="0"/>
            </a:br>
            <a:r>
              <a:rPr lang="de-CH" sz="4000" dirty="0" smtClean="0"/>
              <a:t>Hauptgrund:</a:t>
            </a:r>
            <a:br>
              <a:rPr lang="de-CH" sz="4000" dirty="0" smtClean="0"/>
            </a:br>
            <a:r>
              <a:rPr lang="de-CH" sz="4000" dirty="0" smtClean="0"/>
              <a:t/>
            </a:r>
            <a:br>
              <a:rPr lang="de-CH" sz="4000" dirty="0" smtClean="0"/>
            </a:br>
            <a:r>
              <a:rPr lang="de-CH" sz="4000" dirty="0" smtClean="0">
                <a:solidFill>
                  <a:srgbClr val="FF0000"/>
                </a:solidFill>
              </a:rPr>
              <a:t>Qualitätssicherung</a:t>
            </a:r>
            <a:endParaRPr lang="de-CH" sz="2800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sz="quarter" idx="12"/>
          </p:nvPr>
        </p:nvSpPr>
        <p:spPr>
          <a:xfrm>
            <a:off x="1325702" y="5664800"/>
            <a:ext cx="7215187" cy="526912"/>
          </a:xfrm>
        </p:spPr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DBE2A496-4B5D-485F-BE34-FC891CEAD7EF}" type="slidenum">
              <a:rPr lang="de-CH" smtClean="0"/>
              <a:pPr>
                <a:defRPr/>
              </a:pPr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47412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7500937" cy="7143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CH" dirty="0" smtClean="0">
                <a:latin typeface="Arial" charset="0"/>
                <a:cs typeface="Arial" charset="0"/>
              </a:rPr>
              <a:t>Qualität aus der Sicht des SBFI</a:t>
            </a:r>
          </a:p>
        </p:txBody>
      </p:sp>
      <p:sp>
        <p:nvSpPr>
          <p:cNvPr id="9219" name="Inhaltsplatzhalter 2"/>
          <p:cNvSpPr>
            <a:spLocks noGrp="1"/>
          </p:cNvSpPr>
          <p:nvPr>
            <p:ph sz="quarter" idx="12"/>
          </p:nvPr>
        </p:nvSpPr>
        <p:spPr bwMode="auto">
          <a:xfrm>
            <a:off x="1214438" y="1571625"/>
            <a:ext cx="7929562" cy="478631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lnSpc>
                <a:spcPts val="2100"/>
              </a:lnSpc>
              <a:spcBef>
                <a:spcPct val="0"/>
              </a:spcBef>
              <a:spcAft>
                <a:spcPts val="800"/>
              </a:spcAft>
            </a:pPr>
            <a:r>
              <a:rPr lang="de-CH" b="1" dirty="0" smtClean="0">
                <a:latin typeface="Arial" charset="0"/>
                <a:cs typeface="Arial" charset="0"/>
              </a:rPr>
              <a:t>Absicht</a:t>
            </a:r>
          </a:p>
          <a:p>
            <a:pPr marL="265113" indent="-265113" eaLnBrk="1" hangingPunct="1">
              <a:lnSpc>
                <a:spcPts val="2100"/>
              </a:lnSpc>
              <a:spcBef>
                <a:spcPct val="0"/>
              </a:spcBef>
              <a:spcAft>
                <a:spcPts val="800"/>
              </a:spcAft>
              <a:buFont typeface="Arial" charset="0"/>
              <a:buChar char="•"/>
            </a:pPr>
            <a:endParaRPr lang="de-CH" dirty="0">
              <a:latin typeface="Arial" charset="0"/>
              <a:cs typeface="Arial" charset="0"/>
            </a:endParaRPr>
          </a:p>
          <a:p>
            <a:pPr eaLnBrk="1" hangingPunct="1">
              <a:lnSpc>
                <a:spcPts val="2100"/>
              </a:lnSpc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de-CH" dirty="0" smtClean="0">
                <a:latin typeface="Arial" charset="0"/>
                <a:cs typeface="Arial" charset="0"/>
              </a:rPr>
              <a:t>SBFI genehmigt die Prüfungsordnungen PO</a:t>
            </a:r>
          </a:p>
          <a:p>
            <a:pPr eaLnBrk="1" hangingPunct="1">
              <a:lnSpc>
                <a:spcPts val="2100"/>
              </a:lnSpc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de-CH" dirty="0" smtClean="0">
                <a:latin typeface="Arial" charset="0"/>
                <a:cs typeface="Arial" charset="0"/>
              </a:rPr>
              <a:t>Führt stichprobenweise Prüfungsbesuche durch</a:t>
            </a:r>
            <a:br>
              <a:rPr lang="de-CH" dirty="0" smtClean="0">
                <a:latin typeface="Arial" charset="0"/>
                <a:cs typeface="Arial" charset="0"/>
              </a:rPr>
            </a:br>
            <a:r>
              <a:rPr lang="de-CH" i="1" dirty="0" smtClean="0">
                <a:latin typeface="Arial" charset="0"/>
                <a:cs typeface="Arial" charset="0"/>
              </a:rPr>
              <a:t>Ziel der Besuche: Qualitätssicherung / Qualitätsentwicklung</a:t>
            </a:r>
            <a:br>
              <a:rPr lang="de-CH" i="1" dirty="0" smtClean="0">
                <a:latin typeface="Arial" charset="0"/>
                <a:cs typeface="Arial" charset="0"/>
              </a:rPr>
            </a:br>
            <a:r>
              <a:rPr lang="de-CH" i="1" dirty="0" smtClean="0">
                <a:latin typeface="Arial" charset="0"/>
                <a:cs typeface="Arial" charset="0"/>
              </a:rPr>
              <a:t>(Art. 8 BBG)</a:t>
            </a:r>
          </a:p>
          <a:p>
            <a:pPr marL="0" indent="0" eaLnBrk="1" hangingPunct="1">
              <a:lnSpc>
                <a:spcPts val="2100"/>
              </a:lnSpc>
              <a:spcBef>
                <a:spcPct val="0"/>
              </a:spcBef>
              <a:spcAft>
                <a:spcPts val="800"/>
              </a:spcAft>
            </a:pPr>
            <a:endParaRPr lang="de-CH" i="1" dirty="0"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ts val="2100"/>
              </a:lnSpc>
              <a:spcBef>
                <a:spcPct val="0"/>
              </a:spcBef>
              <a:spcAft>
                <a:spcPts val="800"/>
              </a:spcAft>
            </a:pPr>
            <a:r>
              <a:rPr lang="de-CH" b="1" dirty="0" smtClean="0">
                <a:latin typeface="Arial" charset="0"/>
                <a:cs typeface="Arial" charset="0"/>
              </a:rPr>
              <a:t>Realität</a:t>
            </a:r>
          </a:p>
          <a:p>
            <a:pPr marL="0" indent="0" eaLnBrk="1" hangingPunct="1">
              <a:lnSpc>
                <a:spcPts val="2100"/>
              </a:lnSpc>
              <a:spcBef>
                <a:spcPct val="0"/>
              </a:spcBef>
              <a:spcAft>
                <a:spcPts val="800"/>
              </a:spcAft>
            </a:pPr>
            <a:endParaRPr lang="de-CH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ts val="2100"/>
              </a:lnSpc>
              <a:spcBef>
                <a:spcPct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de-CH" dirty="0">
                <a:latin typeface="Arial" charset="0"/>
                <a:cs typeface="Arial" charset="0"/>
              </a:rPr>
              <a:t>B</a:t>
            </a:r>
            <a:r>
              <a:rPr lang="de-CH" dirty="0" smtClean="0">
                <a:latin typeface="Arial" charset="0"/>
                <a:cs typeface="Arial" charset="0"/>
              </a:rPr>
              <a:t>ei Prüfungsbesuchen sind nur Stichproben möglich (Zeitfaktor):</a:t>
            </a:r>
            <a:br>
              <a:rPr lang="de-CH" dirty="0" smtClean="0">
                <a:latin typeface="Arial" charset="0"/>
                <a:cs typeface="Arial" charset="0"/>
              </a:rPr>
            </a:br>
            <a:r>
              <a:rPr lang="de-CH" i="1" dirty="0" smtClean="0">
                <a:latin typeface="Arial" charset="0"/>
                <a:cs typeface="Arial" charset="0"/>
              </a:rPr>
              <a:t>Führt zu fehlender Tiefensicht; daher nur eingeschränkte</a:t>
            </a:r>
            <a:br>
              <a:rPr lang="de-CH" i="1" dirty="0" smtClean="0">
                <a:latin typeface="Arial" charset="0"/>
                <a:cs typeface="Arial" charset="0"/>
              </a:rPr>
            </a:br>
            <a:r>
              <a:rPr lang="de-CH" i="1" dirty="0" smtClean="0">
                <a:latin typeface="Arial" charset="0"/>
                <a:cs typeface="Arial" charset="0"/>
              </a:rPr>
              <a:t>Aussagen zu Konsistenz und Qualität der Prüfungen möglich</a:t>
            </a:r>
          </a:p>
        </p:txBody>
      </p:sp>
      <p:sp>
        <p:nvSpPr>
          <p:cNvPr id="9220" name="Foliennummernplatzhalter 3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BE4556-87EB-423D-BAE1-D98E6E86902A}" type="slidenum">
              <a:rPr lang="de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de-CH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417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ctrTitle"/>
          </p:nvPr>
        </p:nvSpPr>
        <p:spPr bwMode="auto">
          <a:xfrm>
            <a:off x="1214438" y="500063"/>
            <a:ext cx="7643812" cy="98472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CH" dirty="0">
                <a:latin typeface="Arial" charset="0"/>
                <a:cs typeface="Arial" charset="0"/>
              </a:rPr>
              <a:t>Sicht der </a:t>
            </a:r>
            <a:r>
              <a:rPr lang="de-CH" dirty="0" smtClean="0">
                <a:latin typeface="Arial" charset="0"/>
                <a:cs typeface="Arial" charset="0"/>
              </a:rPr>
              <a:t>Prüfungsträgerschaften</a:t>
            </a:r>
          </a:p>
        </p:txBody>
      </p:sp>
      <p:sp>
        <p:nvSpPr>
          <p:cNvPr id="10243" name="Inhaltsplatzhalter 2"/>
          <p:cNvSpPr>
            <a:spLocks noGrp="1"/>
          </p:cNvSpPr>
          <p:nvPr>
            <p:ph sz="quarter" idx="12"/>
          </p:nvPr>
        </p:nvSpPr>
        <p:spPr bwMode="auto">
          <a:xfrm>
            <a:off x="899592" y="1484784"/>
            <a:ext cx="8388424" cy="489654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anose="05000000000000000000" pitchFamily="2" charset="2"/>
              <a:buChar char="§"/>
            </a:pPr>
            <a:r>
              <a:rPr lang="de-CH" dirty="0" smtClean="0">
                <a:latin typeface="Arial" charset="0"/>
                <a:cs typeface="Arial" charset="0"/>
              </a:rPr>
              <a:t>Die Anbieter von Berufsbildung stellen die Qualitätsentwicklung sicher (Art. 8 BBG)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de-CH" dirty="0" smtClean="0">
              <a:latin typeface="Arial" charset="0"/>
              <a:cs typeface="Arial" charset="0"/>
            </a:endParaRPr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de-CH" dirty="0" smtClean="0">
                <a:latin typeface="Arial" charset="0"/>
                <a:cs typeface="Arial" charset="0"/>
              </a:rPr>
              <a:t>Die Prüfungskommissionen / Qualitätssicherungskommissionen sind der Qualität verpflichtet</a:t>
            </a:r>
          </a:p>
          <a:p>
            <a:pPr marL="0" indent="0" eaLnBrk="1" hangingPunct="1"/>
            <a:endParaRPr lang="de-CH" dirty="0">
              <a:latin typeface="Arial" charset="0"/>
              <a:cs typeface="Arial" charset="0"/>
            </a:endParaRPr>
          </a:p>
          <a:p>
            <a:pPr eaLnBrk="1" hangingPunct="1">
              <a:buFont typeface="Arial" charset="0"/>
              <a:buNone/>
            </a:pPr>
            <a:r>
              <a:rPr lang="de-CH" dirty="0" smtClean="0">
                <a:latin typeface="Arial" charset="0"/>
                <a:cs typeface="Arial" charset="0"/>
              </a:rPr>
              <a:t>	</a:t>
            </a:r>
            <a:r>
              <a:rPr lang="de-CH" b="1" dirty="0" smtClean="0">
                <a:latin typeface="Arial" charset="0"/>
                <a:cs typeface="Arial" charset="0"/>
              </a:rPr>
              <a:t>Prüfungsordnung Ziff. 2:</a:t>
            </a:r>
          </a:p>
          <a:p>
            <a:pPr eaLnBrk="1" hangingPunct="1">
              <a:buFont typeface="Arial" charset="0"/>
              <a:buNone/>
            </a:pPr>
            <a:r>
              <a:rPr lang="de-CH" dirty="0" smtClean="0">
                <a:latin typeface="Arial" charset="0"/>
                <a:cs typeface="Arial" charset="0"/>
              </a:rPr>
              <a:t>	Aufgaben der PK / QS-K:</a:t>
            </a:r>
          </a:p>
          <a:p>
            <a:pPr marL="0" indent="0" eaLnBrk="1" hangingPunct="1"/>
            <a:r>
              <a:rPr lang="de-CH" dirty="0" smtClean="0">
                <a:latin typeface="Arial" charset="0"/>
                <a:cs typeface="Arial" charset="0"/>
              </a:rPr>
              <a:t>     …… sorgt für die Qualitätsentwicklung und -sicherung,   </a:t>
            </a:r>
          </a:p>
          <a:p>
            <a:pPr marL="0" indent="0" eaLnBrk="1" hangingPunct="1"/>
            <a:r>
              <a:rPr lang="de-CH" dirty="0">
                <a:latin typeface="Arial" charset="0"/>
                <a:cs typeface="Arial" charset="0"/>
              </a:rPr>
              <a:t> </a:t>
            </a:r>
            <a:r>
              <a:rPr lang="de-CH" dirty="0" smtClean="0">
                <a:latin typeface="Arial" charset="0"/>
                <a:cs typeface="Arial" charset="0"/>
              </a:rPr>
              <a:t>    insbesondere für die regelmässige Aktualisierung des </a:t>
            </a:r>
          </a:p>
          <a:p>
            <a:pPr marL="0" indent="0" eaLnBrk="1" hangingPunct="1"/>
            <a:r>
              <a:rPr lang="de-CH" dirty="0">
                <a:latin typeface="Arial" charset="0"/>
                <a:cs typeface="Arial" charset="0"/>
              </a:rPr>
              <a:t> </a:t>
            </a:r>
            <a:r>
              <a:rPr lang="de-CH" dirty="0" smtClean="0">
                <a:latin typeface="Arial" charset="0"/>
                <a:cs typeface="Arial" charset="0"/>
              </a:rPr>
              <a:t>    Qualifikationsprofils entsprechend den Bedürfnissen des</a:t>
            </a:r>
          </a:p>
          <a:p>
            <a:pPr marL="0" indent="0" eaLnBrk="1" hangingPunct="1"/>
            <a:r>
              <a:rPr lang="de-CH" dirty="0">
                <a:latin typeface="Arial" charset="0"/>
                <a:cs typeface="Arial" charset="0"/>
              </a:rPr>
              <a:t> </a:t>
            </a:r>
            <a:r>
              <a:rPr lang="de-CH" dirty="0" smtClean="0">
                <a:latin typeface="Arial" charset="0"/>
                <a:cs typeface="Arial" charset="0"/>
              </a:rPr>
              <a:t>    Arbeitsmarktes</a:t>
            </a:r>
          </a:p>
        </p:txBody>
      </p:sp>
      <p:sp>
        <p:nvSpPr>
          <p:cNvPr id="10244" name="Foliennummernplatzhalter 4"/>
          <p:cNvSpPr>
            <a:spLocks noGrp="1"/>
          </p:cNvSpPr>
          <p:nvPr>
            <p:ph type="sldNum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B6DFE5-CCB8-4F0B-90F2-3A4C2780E7B0}" type="slidenum">
              <a:rPr lang="de-CH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de-CH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12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6286544" cy="1071571"/>
          </a:xfrm>
        </p:spPr>
        <p:txBody>
          <a:bodyPr/>
          <a:lstStyle/>
          <a:p>
            <a:r>
              <a:rPr lang="de-CH" dirty="0" smtClean="0"/>
              <a:t>Weitere Gründe für die Entwicklung des Instruments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2"/>
          </p:nvPr>
        </p:nvSpPr>
        <p:spPr>
          <a:xfrm>
            <a:off x="1214414" y="1844824"/>
            <a:ext cx="7848872" cy="4643450"/>
          </a:xfrm>
        </p:spPr>
        <p:txBody>
          <a:bodyPr/>
          <a:lstStyle/>
          <a:p>
            <a:r>
              <a:rPr lang="de-CH" dirty="0" smtClean="0"/>
              <a:t>Prüfungsträgerschaften sollen</a:t>
            </a:r>
          </a:p>
          <a:p>
            <a:endParaRPr lang="de-CH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de-CH" dirty="0"/>
              <a:t>i</a:t>
            </a:r>
            <a:r>
              <a:rPr lang="de-CH" dirty="0" smtClean="0"/>
              <a:t>hre Prüfung durch unabhängige Dritte auf Konsistenz (Qualität) hin überprüfen lassen können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CH" dirty="0" smtClean="0"/>
              <a:t>Hinweise auf die Konsistenz («Stimmigkeit») der Prüfung erhalten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CH" dirty="0"/>
              <a:t>d</a:t>
            </a:r>
            <a:r>
              <a:rPr lang="de-CH" dirty="0" smtClean="0"/>
              <a:t>ie Qualität der Prüfungsaufgaben verbessern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CH" dirty="0" smtClean="0"/>
              <a:t>Hinweise für die Weiterentwicklung von Prüfungsteilen oder der Prüfung («Revision») erhalten.</a:t>
            </a:r>
          </a:p>
          <a:p>
            <a:pPr>
              <a:buFont typeface="Wingdings" panose="05000000000000000000" pitchFamily="2" charset="2"/>
              <a:buChar char="§"/>
            </a:pP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DBE2A496-4B5D-485F-BE34-FC891CEAD7EF}" type="slidenum">
              <a:rPr lang="de-CH" smtClean="0"/>
              <a:pPr>
                <a:defRPr/>
              </a:pPr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18333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7534050" cy="714379"/>
          </a:xfrm>
        </p:spPr>
        <p:txBody>
          <a:bodyPr/>
          <a:lstStyle/>
          <a:p>
            <a:r>
              <a:rPr lang="de-CH" dirty="0" smtClean="0"/>
              <a:t>Prüfung der Konsistent + Qualität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2"/>
          </p:nvPr>
        </p:nvSpPr>
        <p:spPr>
          <a:xfrm>
            <a:off x="1214414" y="1571612"/>
            <a:ext cx="7929586" cy="4089636"/>
          </a:xfrm>
        </p:spPr>
        <p:txBody>
          <a:bodyPr/>
          <a:lstStyle/>
          <a:p>
            <a:r>
              <a:rPr lang="de-CH" b="1" dirty="0" smtClean="0"/>
              <a:t>Konsistenz</a:t>
            </a:r>
            <a:r>
              <a:rPr lang="de-CH" dirty="0" smtClean="0"/>
              <a:t> heisst:</a:t>
            </a:r>
          </a:p>
          <a:p>
            <a:endParaRPr lang="de-CH" dirty="0" smtClean="0"/>
          </a:p>
          <a:p>
            <a:r>
              <a:rPr lang="de-CH" dirty="0" smtClean="0"/>
              <a:t>Übereinstimmung des Qualifikationsverfahrens mit PO + WL </a:t>
            </a:r>
          </a:p>
          <a:p>
            <a:r>
              <a:rPr lang="de-CH" dirty="0" smtClean="0">
                <a:solidFill>
                  <a:srgbClr val="FF0000"/>
                </a:solidFill>
              </a:rPr>
              <a:t>(Ebene der Prüfungsdurchführung)</a:t>
            </a:r>
          </a:p>
          <a:p>
            <a:endParaRPr lang="de-CH" dirty="0">
              <a:solidFill>
                <a:srgbClr val="FF0000"/>
              </a:solidFill>
            </a:endParaRPr>
          </a:p>
          <a:p>
            <a:r>
              <a:rPr lang="de-CH" b="1" dirty="0" smtClean="0"/>
              <a:t>Qualität </a:t>
            </a:r>
            <a:r>
              <a:rPr lang="de-CH" dirty="0" smtClean="0"/>
              <a:t>bezieht sich auf:</a:t>
            </a:r>
          </a:p>
          <a:p>
            <a:endParaRPr lang="de-CH" dirty="0" smtClean="0"/>
          </a:p>
          <a:p>
            <a:r>
              <a:rPr lang="de-CH" dirty="0" smtClean="0"/>
              <a:t>Qualitätsmerkmale einer professionell gestalteten </a:t>
            </a:r>
          </a:p>
          <a:p>
            <a:r>
              <a:rPr lang="de-CH" dirty="0" smtClean="0"/>
              <a:t>Prüfung («</a:t>
            </a:r>
            <a:r>
              <a:rPr lang="de-CH" dirty="0" err="1" smtClean="0"/>
              <a:t>musts</a:t>
            </a:r>
            <a:r>
              <a:rPr lang="de-CH" dirty="0" smtClean="0"/>
              <a:t>»).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DBE2A496-4B5D-485F-BE34-FC891CEAD7EF}" type="slidenum">
              <a:rPr lang="de-CH" smtClean="0"/>
              <a:pPr>
                <a:defRPr/>
              </a:pPr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01234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4414" y="500042"/>
            <a:ext cx="7929586" cy="714379"/>
          </a:xfrm>
        </p:spPr>
        <p:txBody>
          <a:bodyPr/>
          <a:lstStyle/>
          <a:p>
            <a:r>
              <a:rPr lang="de-CH" dirty="0" smtClean="0"/>
              <a:t>Pilot mit 8 Konsistenzprüfungen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2"/>
          </p:nvPr>
        </p:nvSpPr>
        <p:spPr>
          <a:xfrm>
            <a:off x="1214414" y="1571612"/>
            <a:ext cx="7215187" cy="4377667"/>
          </a:xfrm>
        </p:spPr>
        <p:txBody>
          <a:bodyPr/>
          <a:lstStyle/>
          <a:p>
            <a:pPr marL="0" indent="0">
              <a:spcAft>
                <a:spcPts val="1200"/>
              </a:spcAft>
            </a:pPr>
            <a:r>
              <a:rPr lang="de-CH" b="1" dirty="0" smtClean="0"/>
              <a:t>Eckwerte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CH" dirty="0" smtClean="0"/>
              <a:t>2010 – 2014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CH" dirty="0" smtClean="0"/>
              <a:t>Konsortium aus SBFI, </a:t>
            </a:r>
            <a:r>
              <a:rPr lang="de-CH" dirty="0" err="1" smtClean="0"/>
              <a:t>Ectaveo</a:t>
            </a:r>
            <a:r>
              <a:rPr lang="de-CH" dirty="0" smtClean="0"/>
              <a:t>, EHB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CH" dirty="0" smtClean="0"/>
              <a:t>8 Anwendungen (Start: 2011)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CH" dirty="0" smtClean="0"/>
              <a:t>Keine Kosten für die Prüfungsträger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CH" dirty="0" smtClean="0"/>
              <a:t>Evaluation der Pilot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CH" dirty="0" smtClean="0"/>
              <a:t>Einführung des Instruments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DBE2A496-4B5D-485F-BE34-FC891CEAD7EF}" type="slidenum">
              <a:rPr lang="de-CH" smtClean="0"/>
              <a:pPr>
                <a:defRPr/>
              </a:pPr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383352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43608" y="548680"/>
            <a:ext cx="7632848" cy="714379"/>
          </a:xfrm>
        </p:spPr>
        <p:txBody>
          <a:bodyPr/>
          <a:lstStyle/>
          <a:p>
            <a:r>
              <a:rPr lang="de-CH" dirty="0" smtClean="0"/>
              <a:t>Pilot mit 8 Konsistenzprüfungen (2)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2"/>
          </p:nvPr>
        </p:nvSpPr>
        <p:spPr>
          <a:xfrm>
            <a:off x="1214414" y="1571612"/>
            <a:ext cx="7215187" cy="4881723"/>
          </a:xfrm>
        </p:spPr>
        <p:txBody>
          <a:bodyPr/>
          <a:lstStyle/>
          <a:p>
            <a:r>
              <a:rPr lang="de-CH" b="1" dirty="0" smtClean="0"/>
              <a:t>Prüfungen</a:t>
            </a:r>
          </a:p>
          <a:p>
            <a:endParaRPr lang="de-CH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CH" dirty="0" smtClean="0"/>
              <a:t>BP </a:t>
            </a:r>
            <a:r>
              <a:rPr lang="de-CH" dirty="0"/>
              <a:t>B</a:t>
            </a:r>
            <a:r>
              <a:rPr lang="de-CH" dirty="0" smtClean="0"/>
              <a:t>erufsfeuerwehrmann / frau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CH" dirty="0" smtClean="0"/>
              <a:t>BP Interkulturelle(r) Übersetzerin / Übersetzer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CH" dirty="0" smtClean="0"/>
              <a:t>BP </a:t>
            </a:r>
            <a:r>
              <a:rPr lang="de-CH" dirty="0"/>
              <a:t>F</a:t>
            </a:r>
            <a:r>
              <a:rPr lang="de-CH" dirty="0" smtClean="0"/>
              <a:t>achmann / frau Justizvollzug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CH" dirty="0" smtClean="0"/>
              <a:t>BP Hauswart / in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CH" dirty="0" smtClean="0"/>
              <a:t>BP Fahrlehrer / in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CH" dirty="0" smtClean="0"/>
              <a:t>HFP </a:t>
            </a:r>
            <a:r>
              <a:rPr lang="de-CH" dirty="0" err="1" smtClean="0"/>
              <a:t>Blindenführhundeinstruktor</a:t>
            </a:r>
            <a:r>
              <a:rPr lang="de-CH" dirty="0" smtClean="0"/>
              <a:t> / in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CH" dirty="0" smtClean="0"/>
              <a:t>BP Sozialbegleiter / in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CH" dirty="0" smtClean="0"/>
              <a:t>BP Medizinischer Masseur / medizinische Masseurin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DBE2A496-4B5D-485F-BE34-FC891CEAD7EF}" type="slidenum">
              <a:rPr lang="de-CH" smtClean="0"/>
              <a:pPr>
                <a:defRPr/>
              </a:pPr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82108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 smtClean="0"/>
              <a:t>Fazit aus dem Pilot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2"/>
          </p:nvPr>
        </p:nvSpPr>
        <p:spPr>
          <a:xfrm>
            <a:off x="1214414" y="1571612"/>
            <a:ext cx="7215187" cy="5008576"/>
          </a:xfrm>
        </p:spPr>
        <p:txBody>
          <a:bodyPr/>
          <a:lstStyle/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CH" dirty="0" smtClean="0"/>
              <a:t>Mehrwert für alle Prüfungsträger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CH" dirty="0" smtClean="0"/>
              <a:t>«Neutrale» Stelle als prüfende Instanz wird befürwortet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CH" dirty="0" smtClean="0"/>
              <a:t>Rolle / Stellung der PK / QS-K innerhalb der Trägerschaft wurde gestärkt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CH" dirty="0" smtClean="0"/>
              <a:t>Gab wertvolle Hinweise für geplante Revision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CH" dirty="0"/>
              <a:t>A</a:t>
            </a:r>
            <a:r>
              <a:rPr lang="de-CH" dirty="0" smtClean="0"/>
              <a:t>nwendungsfreundliches Instrument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CH" dirty="0" smtClean="0"/>
              <a:t>Vertretbarer Aufwand für die Bereitstellung der Dokumente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de-CH" dirty="0" smtClean="0"/>
              <a:t>Besprechung der Resultate der Konsistenzprüfung wird als wichtig erachtet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DBE2A496-4B5D-485F-BE34-FC891CEAD7EF}" type="slidenum">
              <a:rPr lang="de-CH" smtClean="0"/>
              <a:pPr>
                <a:defRPr/>
              </a:pPr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943045566"/>
      </p:ext>
    </p:extLst>
  </p:cSld>
  <p:clrMapOvr>
    <a:masterClrMapping/>
  </p:clrMapOvr>
</p:sld>
</file>

<file path=ppt/theme/theme1.xml><?xml version="1.0" encoding="utf-8"?>
<a:theme xmlns:a="http://schemas.openxmlformats.org/drawingml/2006/main" name="Vorschlag_Standardpräsentation_BBT_d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>
        <a:spAutoFit/>
      </a:bodyPr>
      <a:lstStyle>
        <a:defPPr>
          <a:defRPr sz="3200" b="1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/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Vorschlag_Standardpräsentation_BBT_d</Template>
  <TotalTime>0</TotalTime>
  <Words>325</Words>
  <Application>Microsoft Office PowerPoint</Application>
  <PresentationFormat>Affichage à l'écran (4:3)</PresentationFormat>
  <Paragraphs>87</Paragraphs>
  <Slides>11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Wingdings</vt:lpstr>
      <vt:lpstr>Calibri</vt:lpstr>
      <vt:lpstr>Vorschlag_Standardpräsentation_BBT_d</vt:lpstr>
      <vt:lpstr>Konsistenzprüfung von eidg. Berufs- und höheren Fachprüfungen   </vt:lpstr>
      <vt:lpstr>Konsistenzprüfungen – wozu? Hauptgrund:  Qualitätssicherung</vt:lpstr>
      <vt:lpstr>Qualität aus der Sicht des SBFI</vt:lpstr>
      <vt:lpstr>Sicht der Prüfungsträgerschaften</vt:lpstr>
      <vt:lpstr>Weitere Gründe für die Entwicklung des Instruments</vt:lpstr>
      <vt:lpstr>Prüfung der Konsistent + Qualität</vt:lpstr>
      <vt:lpstr>Pilot mit 8 Konsistenzprüfungen</vt:lpstr>
      <vt:lpstr>Pilot mit 8 Konsistenzprüfungen (2)</vt:lpstr>
      <vt:lpstr>Fazit aus dem Pilot</vt:lpstr>
      <vt:lpstr>Entscheide des SBFI</vt:lpstr>
      <vt:lpstr>Vielen Dank  für Ihre Aufmerk-samkeit!</vt:lpstr>
    </vt:vector>
  </TitlesOfParts>
  <Company>EVD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 Arial_52_fett</dc:title>
  <dc:creator>Désirée Kunze</dc:creator>
  <cp:lastModifiedBy>Perret Laura SBFI</cp:lastModifiedBy>
  <cp:revision>416</cp:revision>
  <cp:lastPrinted>2015-03-30T07:04:55Z</cp:lastPrinted>
  <dcterms:created xsi:type="dcterms:W3CDTF">2009-07-29T09:47:09Z</dcterms:created>
  <dcterms:modified xsi:type="dcterms:W3CDTF">2015-04-22T09:21:50Z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EVDCFG@15.1400:ActualVersionNumber">
    <vt:lpwstr>2</vt:lpwstr>
  </property>
  <property fmtid="{D5CDD505-2E9C-101B-9397-08002B2CF9AE}" pid="3" name="FSC#EVDCFG@15.1400:ActualVersionCreatedAt">
    <vt:lpwstr>07.05.2013 15:09:48</vt:lpwstr>
  </property>
  <property fmtid="{D5CDD505-2E9C-101B-9397-08002B2CF9AE}" pid="4" name="FSC#EVDCFG@15.1400:ResponsibleBureau_DE">
    <vt:lpwstr>Staatssekretariat für Bildung, Forschung und Innovation SBFI</vt:lpwstr>
  </property>
  <property fmtid="{D5CDD505-2E9C-101B-9397-08002B2CF9AE}" pid="5" name="FSC#EVDCFG@15.1400:ResponsibleBureau_EN">
    <vt:lpwstr>State Secretariat for Education, Research and Innovation SERI</vt:lpwstr>
  </property>
  <property fmtid="{D5CDD505-2E9C-101B-9397-08002B2CF9AE}" pid="6" name="FSC#EVDCFG@15.1400:ResponsibleBureau_FR">
    <vt:lpwstr>Secrétariat d'Etat à la formation, à la recherche et à l'innovation SEFRI</vt:lpwstr>
  </property>
  <property fmtid="{D5CDD505-2E9C-101B-9397-08002B2CF9AE}" pid="7" name="FSC#EVDCFG@15.1400:ResponsibleBureau_IT">
    <vt:lpwstr>Segreteria di Stato per la formazione, la ricerca e l'innovazione SEFRI</vt:lpwstr>
  </property>
  <property fmtid="{D5CDD505-2E9C-101B-9397-08002B2CF9AE}" pid="8" name="FSC#EVDCFG@15.1400:UserInChargeUserTitle">
    <vt:lpwstr/>
  </property>
  <property fmtid="{D5CDD505-2E9C-101B-9397-08002B2CF9AE}" pid="9" name="FSC#EVDCFG@15.1400:UserInChargeUserName">
    <vt:lpwstr/>
  </property>
  <property fmtid="{D5CDD505-2E9C-101B-9397-08002B2CF9AE}" pid="10" name="FSC#EVDCFG@15.1400:UserInChargeUserFirstname">
    <vt:lpwstr/>
  </property>
  <property fmtid="{D5CDD505-2E9C-101B-9397-08002B2CF9AE}" pid="11" name="FSC#EVDCFG@15.1400:UserInChargeUserEnvSalutationDE">
    <vt:lpwstr/>
  </property>
  <property fmtid="{D5CDD505-2E9C-101B-9397-08002B2CF9AE}" pid="12" name="FSC#EVDCFG@15.1400:UserInChargeUserEnvSalutationEN">
    <vt:lpwstr/>
  </property>
  <property fmtid="{D5CDD505-2E9C-101B-9397-08002B2CF9AE}" pid="13" name="FSC#EVDCFG@15.1400:UserInChargeUserEnvSalutationFR">
    <vt:lpwstr/>
  </property>
  <property fmtid="{D5CDD505-2E9C-101B-9397-08002B2CF9AE}" pid="14" name="FSC#EVDCFG@15.1400:UserInChargeUserEnvSalutationIT">
    <vt:lpwstr/>
  </property>
  <property fmtid="{D5CDD505-2E9C-101B-9397-08002B2CF9AE}" pid="15" name="FSC#EVDCFG@15.1400:FilerespUserPersonTitle">
    <vt:lpwstr/>
  </property>
  <property fmtid="{D5CDD505-2E9C-101B-9397-08002B2CF9AE}" pid="16" name="FSC#EVDCFG@15.1400:Address">
    <vt:lpwstr/>
  </property>
  <property fmtid="{D5CDD505-2E9C-101B-9397-08002B2CF9AE}" pid="17" name="FSC#COOSYSTEM@1.1:Container">
    <vt:lpwstr>COO.2101.108.5.1570315</vt:lpwstr>
  </property>
  <property fmtid="{D5CDD505-2E9C-101B-9397-08002B2CF9AE}" pid="18" name="FSC#COOELAK@1.1001:Subject">
    <vt:lpwstr>Jahresdossier pro Ressort. . Ferienplanung, Absenzenlisten, Adressen, Retraiten. Interne Führungsinstrumente, Listen, ...</vt:lpwstr>
  </property>
  <property fmtid="{D5CDD505-2E9C-101B-9397-08002B2CF9AE}" pid="19" name="FSC#COOELAK@1.1001:FileReference">
    <vt:lpwstr>D032.4-DIR Administration (032.4/2011/04014)</vt:lpwstr>
  </property>
  <property fmtid="{D5CDD505-2E9C-101B-9397-08002B2CF9AE}" pid="20" name="FSC#COOELAK@1.1001:FileRefYear">
    <vt:lpwstr>2011</vt:lpwstr>
  </property>
  <property fmtid="{D5CDD505-2E9C-101B-9397-08002B2CF9AE}" pid="21" name="FSC#COOELAK@1.1001:FileRefOrdinal">
    <vt:lpwstr>4014</vt:lpwstr>
  </property>
  <property fmtid="{D5CDD505-2E9C-101B-9397-08002B2CF9AE}" pid="22" name="FSC#COOELAK@1.1001:FileRefOU">
    <vt:lpwstr>DIR /BBT</vt:lpwstr>
  </property>
  <property fmtid="{D5CDD505-2E9C-101B-9397-08002B2CF9AE}" pid="23" name="FSC#COOELAK@1.1001:Organization">
    <vt:lpwstr/>
  </property>
  <property fmtid="{D5CDD505-2E9C-101B-9397-08002B2CF9AE}" pid="24" name="FSC#COOELAK@1.1001:Owner">
    <vt:lpwstr> SBFI Waber</vt:lpwstr>
  </property>
  <property fmtid="{D5CDD505-2E9C-101B-9397-08002B2CF9AE}" pid="25" name="FSC#COOELAK@1.1001:OwnerExtension">
    <vt:lpwstr>+41 31 322 07 06</vt:lpwstr>
  </property>
  <property fmtid="{D5CDD505-2E9C-101B-9397-08002B2CF9AE}" pid="26" name="FSC#COOELAK@1.1001:OwnerFaxExtension">
    <vt:lpwstr>+41 31 323 75 74</vt:lpwstr>
  </property>
  <property fmtid="{D5CDD505-2E9C-101B-9397-08002B2CF9AE}" pid="27" name="FSC#COOELAK@1.1001:DispatchedBy">
    <vt:lpwstr/>
  </property>
  <property fmtid="{D5CDD505-2E9C-101B-9397-08002B2CF9AE}" pid="28" name="FSC#COOELAK@1.1001:DispatchedAt">
    <vt:lpwstr/>
  </property>
  <property fmtid="{D5CDD505-2E9C-101B-9397-08002B2CF9AE}" pid="29" name="FSC#COOELAK@1.1001:ApprovedBy">
    <vt:lpwstr/>
  </property>
  <property fmtid="{D5CDD505-2E9C-101B-9397-08002B2CF9AE}" pid="30" name="FSC#COOELAK@1.1001:ApprovedAt">
    <vt:lpwstr/>
  </property>
  <property fmtid="{D5CDD505-2E9C-101B-9397-08002B2CF9AE}" pid="31" name="FSC#COOELAK@1.1001:Department">
    <vt:lpwstr>Grundsatzfragen und Politik (G&amp;P/SBFI)</vt:lpwstr>
  </property>
  <property fmtid="{D5CDD505-2E9C-101B-9397-08002B2CF9AE}" pid="32" name="FSC#COOELAK@1.1001:CreatedAt">
    <vt:lpwstr>25.04.2013 16:07:51</vt:lpwstr>
  </property>
  <property fmtid="{D5CDD505-2E9C-101B-9397-08002B2CF9AE}" pid="33" name="FSC#COOELAK@1.1001:OU">
    <vt:lpwstr>Direktion (enthält Direktionsbereiche) (DIR/SBFI)</vt:lpwstr>
  </property>
  <property fmtid="{D5CDD505-2E9C-101B-9397-08002B2CF9AE}" pid="34" name="FSC#COOELAK@1.1001:Priority">
    <vt:lpwstr/>
  </property>
  <property fmtid="{D5CDD505-2E9C-101B-9397-08002B2CF9AE}" pid="35" name="FSC#COOELAK@1.1001:ObjBarCode">
    <vt:lpwstr>*COO.2101.108.5.1570315*</vt:lpwstr>
  </property>
  <property fmtid="{D5CDD505-2E9C-101B-9397-08002B2CF9AE}" pid="36" name="FSC#COOELAK@1.1001:RefBarCode">
    <vt:lpwstr>*Präsentation SDK Olten 16.5.13*</vt:lpwstr>
  </property>
  <property fmtid="{D5CDD505-2E9C-101B-9397-08002B2CF9AE}" pid="37" name="FSC#COOELAK@1.1001:FileRefBarCode">
    <vt:lpwstr>*D032.4-DIR Administration (032.4/2011/04014)*</vt:lpwstr>
  </property>
  <property fmtid="{D5CDD505-2E9C-101B-9397-08002B2CF9AE}" pid="38" name="FSC#COOELAK@1.1001:ExternalRef">
    <vt:lpwstr/>
  </property>
  <property fmtid="{D5CDD505-2E9C-101B-9397-08002B2CF9AE}" pid="39" name="FSC#COOELAK@1.1001:IncomingNumber">
    <vt:lpwstr/>
  </property>
  <property fmtid="{D5CDD505-2E9C-101B-9397-08002B2CF9AE}" pid="40" name="FSC#COOELAK@1.1001:IncomingSubject">
    <vt:lpwstr/>
  </property>
  <property fmtid="{D5CDD505-2E9C-101B-9397-08002B2CF9AE}" pid="41" name="FSC#COOELAK@1.1001:ProcessResponsible">
    <vt:lpwstr/>
  </property>
  <property fmtid="{D5CDD505-2E9C-101B-9397-08002B2CF9AE}" pid="42" name="FSC#COOELAK@1.1001:ProcessResponsiblePhone">
    <vt:lpwstr/>
  </property>
  <property fmtid="{D5CDD505-2E9C-101B-9397-08002B2CF9AE}" pid="43" name="FSC#COOELAK@1.1001:ProcessResponsibleMail">
    <vt:lpwstr/>
  </property>
  <property fmtid="{D5CDD505-2E9C-101B-9397-08002B2CF9AE}" pid="44" name="FSC#COOELAK@1.1001:ProcessResponsibleFax">
    <vt:lpwstr/>
  </property>
  <property fmtid="{D5CDD505-2E9C-101B-9397-08002B2CF9AE}" pid="45" name="FSC#COOELAK@1.1001:ApproverFirstName">
    <vt:lpwstr/>
  </property>
  <property fmtid="{D5CDD505-2E9C-101B-9397-08002B2CF9AE}" pid="46" name="FSC#COOELAK@1.1001:ApproverSurName">
    <vt:lpwstr/>
  </property>
  <property fmtid="{D5CDD505-2E9C-101B-9397-08002B2CF9AE}" pid="47" name="FSC#COOELAK@1.1001:ApproverTitle">
    <vt:lpwstr/>
  </property>
  <property fmtid="{D5CDD505-2E9C-101B-9397-08002B2CF9AE}" pid="48" name="FSC#COOELAK@1.1001:ExternalDate">
    <vt:lpwstr/>
  </property>
  <property fmtid="{D5CDD505-2E9C-101B-9397-08002B2CF9AE}" pid="49" name="FSC#COOELAK@1.1001:SettlementApprovedAt">
    <vt:lpwstr/>
  </property>
  <property fmtid="{D5CDD505-2E9C-101B-9397-08002B2CF9AE}" pid="50" name="FSC#COOELAK@1.1001:BaseNumber">
    <vt:lpwstr/>
  </property>
  <property fmtid="{D5CDD505-2E9C-101B-9397-08002B2CF9AE}" pid="51" name="FSC#COOELAK@1.1001:CurrentUserRolePos">
    <vt:lpwstr>Sachbearbeiter/-in</vt:lpwstr>
  </property>
  <property fmtid="{D5CDD505-2E9C-101B-9397-08002B2CF9AE}" pid="52" name="FSC#COOELAK@1.1001:CurrentUserEmail">
    <vt:lpwstr>paolo.bernasconi@sbfi.admin.ch</vt:lpwstr>
  </property>
  <property fmtid="{D5CDD505-2E9C-101B-9397-08002B2CF9AE}" pid="53" name="FSC#ELAKGOV@1.1001:PersonalSubjGender">
    <vt:lpwstr/>
  </property>
  <property fmtid="{D5CDD505-2E9C-101B-9397-08002B2CF9AE}" pid="54" name="FSC#ELAKGOV@1.1001:PersonalSubjFirstName">
    <vt:lpwstr/>
  </property>
  <property fmtid="{D5CDD505-2E9C-101B-9397-08002B2CF9AE}" pid="55" name="FSC#ELAKGOV@1.1001:PersonalSubjSurName">
    <vt:lpwstr/>
  </property>
  <property fmtid="{D5CDD505-2E9C-101B-9397-08002B2CF9AE}" pid="56" name="FSC#ELAKGOV@1.1001:PersonalSubjSalutation">
    <vt:lpwstr/>
  </property>
  <property fmtid="{D5CDD505-2E9C-101B-9397-08002B2CF9AE}" pid="57" name="FSC#ELAKGOV@1.1001:PersonalSubjAddress">
    <vt:lpwstr/>
  </property>
  <property fmtid="{D5CDD505-2E9C-101B-9397-08002B2CF9AE}" pid="58" name="FSC#EVDCFG@15.1400:PositionNumber">
    <vt:lpwstr>032.4</vt:lpwstr>
  </property>
  <property fmtid="{D5CDD505-2E9C-101B-9397-08002B2CF9AE}" pid="59" name="FSC#EVDCFG@15.1400:Dossierref">
    <vt:lpwstr>032.4/2011/04014</vt:lpwstr>
  </property>
  <property fmtid="{D5CDD505-2E9C-101B-9397-08002B2CF9AE}" pid="60" name="FSC#EVDCFG@15.1400:FileRespEmail">
    <vt:lpwstr>claudia.estermann@sbfi.admin.ch</vt:lpwstr>
  </property>
  <property fmtid="{D5CDD505-2E9C-101B-9397-08002B2CF9AE}" pid="61" name="FSC#EVDCFG@15.1400:FileRespFax">
    <vt:lpwstr>+41 31 32 49614</vt:lpwstr>
  </property>
  <property fmtid="{D5CDD505-2E9C-101B-9397-08002B2CF9AE}" pid="62" name="FSC#EVDCFG@15.1400:FileRespHome">
    <vt:lpwstr>Bern</vt:lpwstr>
  </property>
  <property fmtid="{D5CDD505-2E9C-101B-9397-08002B2CF9AE}" pid="63" name="FSC#EVDCFG@15.1400:FileResponsible">
    <vt:lpwstr>Claudia Estermann</vt:lpwstr>
  </property>
  <property fmtid="{D5CDD505-2E9C-101B-9397-08002B2CF9AE}" pid="64" name="FSC#EVDCFG@15.1400:UserInCharge">
    <vt:lpwstr/>
  </property>
  <property fmtid="{D5CDD505-2E9C-101B-9397-08002B2CF9AE}" pid="65" name="FSC#EVDCFG@15.1400:FileRespOrg">
    <vt:lpwstr>Grundsatzfragen und Politik</vt:lpwstr>
  </property>
  <property fmtid="{D5CDD505-2E9C-101B-9397-08002B2CF9AE}" pid="66" name="FSC#EVDCFG@15.1400:FileRespOrgHome">
    <vt:lpwstr>Bern</vt:lpwstr>
  </property>
  <property fmtid="{D5CDD505-2E9C-101B-9397-08002B2CF9AE}" pid="67" name="FSC#EVDCFG@15.1400:FileRespOrgStreet">
    <vt:lpwstr>Effingerstrasse 27</vt:lpwstr>
  </property>
  <property fmtid="{D5CDD505-2E9C-101B-9397-08002B2CF9AE}" pid="68" name="FSC#EVDCFG@15.1400:FileRespOrgZipCode">
    <vt:lpwstr>3003</vt:lpwstr>
  </property>
  <property fmtid="{D5CDD505-2E9C-101B-9397-08002B2CF9AE}" pid="69" name="FSC#EVDCFG@15.1400:FileRespshortsign">
    <vt:lpwstr>esc</vt:lpwstr>
  </property>
  <property fmtid="{D5CDD505-2E9C-101B-9397-08002B2CF9AE}" pid="70" name="FSC#EVDCFG@15.1400:FileRespStreet">
    <vt:lpwstr>Effingerstrasse 27</vt:lpwstr>
  </property>
  <property fmtid="{D5CDD505-2E9C-101B-9397-08002B2CF9AE}" pid="71" name="FSC#EVDCFG@15.1400:FileRespTel">
    <vt:lpwstr>+41 31 32 42538</vt:lpwstr>
  </property>
  <property fmtid="{D5CDD505-2E9C-101B-9397-08002B2CF9AE}" pid="72" name="FSC#EVDCFG@15.1400:FileRespZipCode">
    <vt:lpwstr>3003</vt:lpwstr>
  </property>
  <property fmtid="{D5CDD505-2E9C-101B-9397-08002B2CF9AE}" pid="73" name="FSC#EVDCFG@15.1400:OutAttachElectr">
    <vt:lpwstr/>
  </property>
  <property fmtid="{D5CDD505-2E9C-101B-9397-08002B2CF9AE}" pid="74" name="FSC#EVDCFG@15.1400:OutAttachPhysic">
    <vt:lpwstr/>
  </property>
  <property fmtid="{D5CDD505-2E9C-101B-9397-08002B2CF9AE}" pid="75" name="FSC#EVDCFG@15.1400:SignAcceptedDraft1">
    <vt:lpwstr/>
  </property>
  <property fmtid="{D5CDD505-2E9C-101B-9397-08002B2CF9AE}" pid="76" name="FSC#EVDCFG@15.1400:SignAcceptedDraft1FR">
    <vt:lpwstr/>
  </property>
  <property fmtid="{D5CDD505-2E9C-101B-9397-08002B2CF9AE}" pid="77" name="FSC#EVDCFG@15.1400:SignAcceptedDraft2">
    <vt:lpwstr/>
  </property>
  <property fmtid="{D5CDD505-2E9C-101B-9397-08002B2CF9AE}" pid="78" name="FSC#EVDCFG@15.1400:SignAcceptedDraft2FR">
    <vt:lpwstr/>
  </property>
  <property fmtid="{D5CDD505-2E9C-101B-9397-08002B2CF9AE}" pid="79" name="FSC#EVDCFG@15.1400:SignApproved1">
    <vt:lpwstr/>
  </property>
  <property fmtid="{D5CDD505-2E9C-101B-9397-08002B2CF9AE}" pid="80" name="FSC#EVDCFG@15.1400:SignApproved1FR">
    <vt:lpwstr/>
  </property>
  <property fmtid="{D5CDD505-2E9C-101B-9397-08002B2CF9AE}" pid="81" name="FSC#EVDCFG@15.1400:SignApproved2">
    <vt:lpwstr/>
  </property>
  <property fmtid="{D5CDD505-2E9C-101B-9397-08002B2CF9AE}" pid="82" name="FSC#EVDCFG@15.1400:SignApproved2FR">
    <vt:lpwstr/>
  </property>
  <property fmtid="{D5CDD505-2E9C-101B-9397-08002B2CF9AE}" pid="83" name="FSC#EVDCFG@15.1400:SubDossierBarCode">
    <vt:lpwstr>*COO.2101.108.6.888544*</vt:lpwstr>
  </property>
  <property fmtid="{D5CDD505-2E9C-101B-9397-08002B2CF9AE}" pid="84" name="FSC#EVDCFG@15.1400:Subject">
    <vt:lpwstr/>
  </property>
  <property fmtid="{D5CDD505-2E9C-101B-9397-08002B2CF9AE}" pid="85" name="FSC#EVDCFG@15.1400:Title">
    <vt:lpwstr>Präsentation SDK 16.5.13</vt:lpwstr>
  </property>
  <property fmtid="{D5CDD505-2E9C-101B-9397-08002B2CF9AE}" pid="86" name="FSC#EVDCFG@15.1400:UserFunction">
    <vt:lpwstr/>
  </property>
  <property fmtid="{D5CDD505-2E9C-101B-9397-08002B2CF9AE}" pid="87" name="FSC#EVDCFG@15.1400:SalutationEnglish">
    <vt:lpwstr>Vocational education and Training, Policy and Procedures</vt:lpwstr>
  </property>
  <property fmtid="{D5CDD505-2E9C-101B-9397-08002B2CF9AE}" pid="88" name="FSC#EVDCFG@15.1400:SalutationFrench">
    <vt:lpwstr>Questioni di fondo e politica, Formazione professionale</vt:lpwstr>
  </property>
  <property fmtid="{D5CDD505-2E9C-101B-9397-08002B2CF9AE}" pid="89" name="FSC#EVDCFG@15.1400:SalutationGerman">
    <vt:lpwstr>Grundsatzfragen und Politik, Berufsbildung</vt:lpwstr>
  </property>
  <property fmtid="{D5CDD505-2E9C-101B-9397-08002B2CF9AE}" pid="90" name="FSC#EVDCFG@15.1400:SalutationItalian">
    <vt:lpwstr>Questioni di fondo e politica</vt:lpwstr>
  </property>
  <property fmtid="{D5CDD505-2E9C-101B-9397-08002B2CF9AE}" pid="91" name="FSC#EVDCFG@15.1400:SalutationEnglishUser">
    <vt:lpwstr/>
  </property>
  <property fmtid="{D5CDD505-2E9C-101B-9397-08002B2CF9AE}" pid="92" name="FSC#EVDCFG@15.1400:SalutationFrenchUser">
    <vt:lpwstr/>
  </property>
  <property fmtid="{D5CDD505-2E9C-101B-9397-08002B2CF9AE}" pid="93" name="FSC#EVDCFG@15.1400:SalutationGermanUser">
    <vt:lpwstr>Direktionsassistentin</vt:lpwstr>
  </property>
  <property fmtid="{D5CDD505-2E9C-101B-9397-08002B2CF9AE}" pid="94" name="FSC#EVDCFG@15.1400:SalutationItalianUser">
    <vt:lpwstr/>
  </property>
  <property fmtid="{D5CDD505-2E9C-101B-9397-08002B2CF9AE}" pid="95" name="FSC#EVDCFG@15.1400:FileRespOrgShortname">
    <vt:lpwstr>G&amp;P/SBFI</vt:lpwstr>
  </property>
</Properties>
</file>