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394" r:id="rId3"/>
    <p:sldId id="348" r:id="rId4"/>
    <p:sldId id="396" r:id="rId5"/>
    <p:sldId id="362" r:id="rId6"/>
    <p:sldId id="365" r:id="rId7"/>
    <p:sldId id="408" r:id="rId8"/>
    <p:sldId id="371" r:id="rId9"/>
    <p:sldId id="407" r:id="rId10"/>
    <p:sldId id="398" r:id="rId11"/>
    <p:sldId id="389" r:id="rId12"/>
    <p:sldId id="390" r:id="rId13"/>
    <p:sldId id="391" r:id="rId14"/>
    <p:sldId id="392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372" r:id="rId2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genschwyler Brigitte SBFI" initials="EBS" lastIdx="1" clrIdx="0">
    <p:extLst>
      <p:ext uri="{19B8F6BF-5375-455C-9EA6-DF929625EA0E}">
        <p15:presenceInfo xmlns:p15="http://schemas.microsoft.com/office/powerpoint/2012/main" userId="Eggenschwyler Brigitte SBF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81818" autoAdjust="0"/>
  </p:normalViewPr>
  <p:slideViewPr>
    <p:cSldViewPr>
      <p:cViewPr varScale="1">
        <p:scale>
          <a:sx n="69" d="100"/>
          <a:sy n="69" d="100"/>
        </p:scale>
        <p:origin x="193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58D24-66DF-40D2-BCD9-E162CE536EA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60D60E7-7758-4079-AD76-0E4C9EE1C070}" type="pres">
      <dgm:prSet presAssocID="{59858D24-66DF-40D2-BCD9-E162CE536E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</dgm:ptLst>
  <dgm:cxnLst>
    <dgm:cxn modelId="{C9915DD0-590D-4553-9451-B6A15839CF80}" type="presOf" srcId="{59858D24-66DF-40D2-BCD9-E162CE536EAC}" destId="{E60D60E7-7758-4079-AD76-0E4C9EE1C07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578CC-49AE-4A8B-B4E9-1FDEFB8FA9EB}" type="doc">
      <dgm:prSet loTypeId="urn:microsoft.com/office/officeart/2005/8/layout/vList3" loCatId="list" qsTypeId="urn:microsoft.com/office/officeart/2005/8/quickstyle/simple3" qsCatId="simple" csTypeId="urn:microsoft.com/office/officeart/2005/8/colors/accent0_2" csCatId="mainScheme" phldr="1"/>
      <dgm:spPr/>
    </dgm:pt>
    <dgm:pt modelId="{A2C63BBB-44CA-4A27-BDE2-55F26A1AF197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de-CH" sz="2100" dirty="0" smtClean="0">
              <a:solidFill>
                <a:schemeClr val="tx1"/>
              </a:solidFill>
              <a:latin typeface="Arial" panose="020B0604020202020204" pitchFamily="34" charset="0"/>
            </a:rPr>
            <a:t>Gleichbehandlung auf der Tertiärstufe sicherstellen</a:t>
          </a:r>
          <a:endParaRPr lang="de-CH" sz="2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42DF2-89E8-4A4F-9AFF-E51B18C49F66}" type="parTrans" cxnId="{BFE06F0A-21A4-4EE2-A003-0A0081B8F71F}">
      <dgm:prSet/>
      <dgm:spPr/>
      <dgm:t>
        <a:bodyPr/>
        <a:lstStyle/>
        <a:p>
          <a:endParaRPr lang="de-CH"/>
        </a:p>
      </dgm:t>
    </dgm:pt>
    <dgm:pt modelId="{FF6B89BD-751D-4BFD-B6FA-B065A03D7420}" type="sibTrans" cxnId="{BFE06F0A-21A4-4EE2-A003-0A0081B8F71F}">
      <dgm:prSet/>
      <dgm:spPr/>
      <dgm:t>
        <a:bodyPr/>
        <a:lstStyle/>
        <a:p>
          <a:endParaRPr lang="de-CH"/>
        </a:p>
      </dgm:t>
    </dgm:pt>
    <dgm:pt modelId="{E2A22869-44C9-4159-B775-07986281FAED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de-CH" sz="2100" dirty="0" smtClean="0">
              <a:solidFill>
                <a:schemeClr val="tx1"/>
              </a:solidFill>
              <a:latin typeface="Arial" panose="020B0604020202020204" pitchFamily="34" charset="0"/>
            </a:rPr>
            <a:t>Fachkräftemangel bekämpfen</a:t>
          </a:r>
          <a:endParaRPr lang="de-CH" sz="2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CBE4C-0D74-4470-A71E-63A20843AABA}" type="parTrans" cxnId="{86ED8DDE-3630-47C7-B7DC-80FC57170D08}">
      <dgm:prSet/>
      <dgm:spPr/>
      <dgm:t>
        <a:bodyPr/>
        <a:lstStyle/>
        <a:p>
          <a:endParaRPr lang="de-CH"/>
        </a:p>
      </dgm:t>
    </dgm:pt>
    <dgm:pt modelId="{66983FFF-5D7B-41AF-BE83-ECB5FEB27714}" type="sibTrans" cxnId="{86ED8DDE-3630-47C7-B7DC-80FC57170D08}">
      <dgm:prSet/>
      <dgm:spPr/>
      <dgm:t>
        <a:bodyPr/>
        <a:lstStyle/>
        <a:p>
          <a:endParaRPr lang="de-CH"/>
        </a:p>
      </dgm:t>
    </dgm:pt>
    <dgm:pt modelId="{B4B1F624-2A4C-4366-8230-277D9DCBD832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de-CH" sz="2100" dirty="0" smtClean="0">
              <a:solidFill>
                <a:schemeClr val="tx1"/>
              </a:solidFill>
              <a:latin typeface="Arial" panose="020B0604020202020204" pitchFamily="34" charset="0"/>
            </a:rPr>
            <a:t>Freizügigkeit gewährleisten</a:t>
          </a:r>
          <a:endParaRPr lang="de-CH" sz="2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B0C89-88EB-4428-99C0-B0EFE6E76E0D}" type="parTrans" cxnId="{284904E0-B9D9-486E-9EB5-ADFFC18D41D6}">
      <dgm:prSet/>
      <dgm:spPr/>
      <dgm:t>
        <a:bodyPr/>
        <a:lstStyle/>
        <a:p>
          <a:endParaRPr lang="de-CH"/>
        </a:p>
      </dgm:t>
    </dgm:pt>
    <dgm:pt modelId="{E3C71019-113D-47A0-B832-0D13CA930574}" type="sibTrans" cxnId="{284904E0-B9D9-486E-9EB5-ADFFC18D41D6}">
      <dgm:prSet/>
      <dgm:spPr/>
      <dgm:t>
        <a:bodyPr/>
        <a:lstStyle/>
        <a:p>
          <a:endParaRPr lang="de-CH"/>
        </a:p>
      </dgm:t>
    </dgm:pt>
    <dgm:pt modelId="{C2185A24-956E-4D80-9C6C-79CE336237AD}">
      <dgm:prSet phldrT="[Tex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de-CH" sz="2100" dirty="0" smtClean="0">
              <a:solidFill>
                <a:schemeClr val="tx1"/>
              </a:solidFill>
              <a:latin typeface="Arial" panose="020B0604020202020204" pitchFamily="34" charset="0"/>
            </a:rPr>
            <a:t>Attraktivität der eidgenössischen Prüfungen erhöhen</a:t>
          </a:r>
          <a:endParaRPr lang="de-CH" sz="2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45D41C-5290-45C2-89F1-B57585260B21}" type="parTrans" cxnId="{653A5CC3-08AA-4282-9976-EF588791032E}">
      <dgm:prSet/>
      <dgm:spPr/>
      <dgm:t>
        <a:bodyPr/>
        <a:lstStyle/>
        <a:p>
          <a:endParaRPr lang="de-CH"/>
        </a:p>
      </dgm:t>
    </dgm:pt>
    <dgm:pt modelId="{B6C981EB-796E-41DC-947A-D16682EB014A}" type="sibTrans" cxnId="{653A5CC3-08AA-4282-9976-EF588791032E}">
      <dgm:prSet/>
      <dgm:spPr/>
      <dgm:t>
        <a:bodyPr/>
        <a:lstStyle/>
        <a:p>
          <a:endParaRPr lang="de-CH"/>
        </a:p>
      </dgm:t>
    </dgm:pt>
    <dgm:pt modelId="{F7E275EC-0CA5-40C8-AC8F-C72C201FCDA1}" type="pres">
      <dgm:prSet presAssocID="{8EC578CC-49AE-4A8B-B4E9-1FDEFB8FA9EB}" presName="linearFlow" presStyleCnt="0">
        <dgm:presLayoutVars>
          <dgm:dir/>
          <dgm:resizeHandles val="exact"/>
        </dgm:presLayoutVars>
      </dgm:prSet>
      <dgm:spPr/>
    </dgm:pt>
    <dgm:pt modelId="{1F2066A0-1334-40B9-81DB-06F2BCFBCFF5}" type="pres">
      <dgm:prSet presAssocID="{A2C63BBB-44CA-4A27-BDE2-55F26A1AF197}" presName="composite" presStyleCnt="0"/>
      <dgm:spPr/>
    </dgm:pt>
    <dgm:pt modelId="{010E618F-E494-4973-8B00-BB5ECE8BBCD6}" type="pres">
      <dgm:prSet presAssocID="{A2C63BBB-44CA-4A27-BDE2-55F26A1AF197}" presName="imgShp" presStyleLbl="fgImgPlace1" presStyleIdx="0" presStyleCnt="4" custLinFactNeighborX="-12" custLinFactNeighborY="-6469"/>
      <dgm:spPr>
        <a:solidFill>
          <a:schemeClr val="bg1">
            <a:lumMod val="95000"/>
          </a:schemeClr>
        </a:solidFill>
      </dgm:spPr>
    </dgm:pt>
    <dgm:pt modelId="{54D47FFF-40B5-46A6-8796-6B4E35233EEE}" type="pres">
      <dgm:prSet presAssocID="{A2C63BBB-44CA-4A27-BDE2-55F26A1AF19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A10C82-22AA-42B8-9CC8-520F1279958E}" type="pres">
      <dgm:prSet presAssocID="{FF6B89BD-751D-4BFD-B6FA-B065A03D7420}" presName="spacing" presStyleCnt="0"/>
      <dgm:spPr/>
    </dgm:pt>
    <dgm:pt modelId="{229E8AAE-C2E2-4CCB-BA29-A08C2CA792D8}" type="pres">
      <dgm:prSet presAssocID="{E2A22869-44C9-4159-B775-07986281FAED}" presName="composite" presStyleCnt="0"/>
      <dgm:spPr/>
    </dgm:pt>
    <dgm:pt modelId="{ECA9721A-993E-40CC-BBA7-4E00F345B3F5}" type="pres">
      <dgm:prSet presAssocID="{E2A22869-44C9-4159-B775-07986281FAED}" presName="imgShp" presStyleLbl="fgImgPlace1" presStyleIdx="1" presStyleCnt="4"/>
      <dgm:spPr>
        <a:solidFill>
          <a:schemeClr val="bg1">
            <a:lumMod val="95000"/>
          </a:schemeClr>
        </a:solidFill>
      </dgm:spPr>
    </dgm:pt>
    <dgm:pt modelId="{06740659-9019-44E0-9B24-E6A72435E1F9}" type="pres">
      <dgm:prSet presAssocID="{E2A22869-44C9-4159-B775-07986281FAED}" presName="txShp" presStyleLbl="node1" presStyleIdx="1" presStyleCnt="4" custScaleY="10148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74D7517-100F-4044-B2CB-E15D2BAB821E}" type="pres">
      <dgm:prSet presAssocID="{66983FFF-5D7B-41AF-BE83-ECB5FEB27714}" presName="spacing" presStyleCnt="0"/>
      <dgm:spPr/>
    </dgm:pt>
    <dgm:pt modelId="{88A89B61-CB0D-43F2-A9F9-26F73B30AB58}" type="pres">
      <dgm:prSet presAssocID="{B4B1F624-2A4C-4366-8230-277D9DCBD832}" presName="composite" presStyleCnt="0"/>
      <dgm:spPr/>
    </dgm:pt>
    <dgm:pt modelId="{EAB3CB10-63DB-468F-9E75-4031BF3489D4}" type="pres">
      <dgm:prSet presAssocID="{B4B1F624-2A4C-4366-8230-277D9DCBD832}" presName="imgShp" presStyleLbl="fgImgPlace1" presStyleIdx="2" presStyleCnt="4"/>
      <dgm:spPr>
        <a:solidFill>
          <a:schemeClr val="bg1">
            <a:lumMod val="95000"/>
          </a:schemeClr>
        </a:solidFill>
      </dgm:spPr>
      <dgm:t>
        <a:bodyPr/>
        <a:lstStyle/>
        <a:p>
          <a:endParaRPr lang="de-CH"/>
        </a:p>
      </dgm:t>
    </dgm:pt>
    <dgm:pt modelId="{85AE8180-4802-46C4-86CC-BE34B5D8B290}" type="pres">
      <dgm:prSet presAssocID="{B4B1F624-2A4C-4366-8230-277D9DCBD83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521F1DE-A358-4030-B9A0-5B785B11DE27}" type="pres">
      <dgm:prSet presAssocID="{E3C71019-113D-47A0-B832-0D13CA930574}" presName="spacing" presStyleCnt="0"/>
      <dgm:spPr/>
    </dgm:pt>
    <dgm:pt modelId="{4769175B-0DDF-487C-A719-B84F7BF7FBE0}" type="pres">
      <dgm:prSet presAssocID="{C2185A24-956E-4D80-9C6C-79CE336237AD}" presName="composite" presStyleCnt="0"/>
      <dgm:spPr/>
    </dgm:pt>
    <dgm:pt modelId="{EE6697CA-617B-4278-BE03-4CA4522573CC}" type="pres">
      <dgm:prSet presAssocID="{C2185A24-956E-4D80-9C6C-79CE336237AD}" presName="imgShp" presStyleLbl="fgImgPlace1" presStyleIdx="3" presStyleCnt="4"/>
      <dgm:spPr>
        <a:noFill/>
        <a:ln>
          <a:noFill/>
        </a:ln>
      </dgm:spPr>
    </dgm:pt>
    <dgm:pt modelId="{7FDFDC21-7F94-47EF-BB90-70397D032F65}" type="pres">
      <dgm:prSet presAssocID="{C2185A24-956E-4D80-9C6C-79CE336237A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3BFF12B6-6C2A-4536-8B23-1474718D558A}" type="presOf" srcId="{E2A22869-44C9-4159-B775-07986281FAED}" destId="{06740659-9019-44E0-9B24-E6A72435E1F9}" srcOrd="0" destOrd="0" presId="urn:microsoft.com/office/officeart/2005/8/layout/vList3"/>
    <dgm:cxn modelId="{BFE06F0A-21A4-4EE2-A003-0A0081B8F71F}" srcId="{8EC578CC-49AE-4A8B-B4E9-1FDEFB8FA9EB}" destId="{A2C63BBB-44CA-4A27-BDE2-55F26A1AF197}" srcOrd="0" destOrd="0" parTransId="{8D342DF2-89E8-4A4F-9AFF-E51B18C49F66}" sibTransId="{FF6B89BD-751D-4BFD-B6FA-B065A03D7420}"/>
    <dgm:cxn modelId="{284904E0-B9D9-486E-9EB5-ADFFC18D41D6}" srcId="{8EC578CC-49AE-4A8B-B4E9-1FDEFB8FA9EB}" destId="{B4B1F624-2A4C-4366-8230-277D9DCBD832}" srcOrd="2" destOrd="0" parTransId="{65DB0C89-88EB-4428-99C0-B0EFE6E76E0D}" sibTransId="{E3C71019-113D-47A0-B832-0D13CA930574}"/>
    <dgm:cxn modelId="{3DEA57B6-AE85-41A6-9CF5-7EB1C2B10453}" type="presOf" srcId="{C2185A24-956E-4D80-9C6C-79CE336237AD}" destId="{7FDFDC21-7F94-47EF-BB90-70397D032F65}" srcOrd="0" destOrd="0" presId="urn:microsoft.com/office/officeart/2005/8/layout/vList3"/>
    <dgm:cxn modelId="{730045B8-5D49-454B-B336-F3BBF3C09A42}" type="presOf" srcId="{A2C63BBB-44CA-4A27-BDE2-55F26A1AF197}" destId="{54D47FFF-40B5-46A6-8796-6B4E35233EEE}" srcOrd="0" destOrd="0" presId="urn:microsoft.com/office/officeart/2005/8/layout/vList3"/>
    <dgm:cxn modelId="{86ED8DDE-3630-47C7-B7DC-80FC57170D08}" srcId="{8EC578CC-49AE-4A8B-B4E9-1FDEFB8FA9EB}" destId="{E2A22869-44C9-4159-B775-07986281FAED}" srcOrd="1" destOrd="0" parTransId="{FE7CBE4C-0D74-4470-A71E-63A20843AABA}" sibTransId="{66983FFF-5D7B-41AF-BE83-ECB5FEB27714}"/>
    <dgm:cxn modelId="{05172FA3-AA7B-49BA-88FE-2F13FE3F06B4}" type="presOf" srcId="{8EC578CC-49AE-4A8B-B4E9-1FDEFB8FA9EB}" destId="{F7E275EC-0CA5-40C8-AC8F-C72C201FCDA1}" srcOrd="0" destOrd="0" presId="urn:microsoft.com/office/officeart/2005/8/layout/vList3"/>
    <dgm:cxn modelId="{D03D564F-851A-415D-AD7A-45CE455F7779}" type="presOf" srcId="{B4B1F624-2A4C-4366-8230-277D9DCBD832}" destId="{85AE8180-4802-46C4-86CC-BE34B5D8B290}" srcOrd="0" destOrd="0" presId="urn:microsoft.com/office/officeart/2005/8/layout/vList3"/>
    <dgm:cxn modelId="{653A5CC3-08AA-4282-9976-EF588791032E}" srcId="{8EC578CC-49AE-4A8B-B4E9-1FDEFB8FA9EB}" destId="{C2185A24-956E-4D80-9C6C-79CE336237AD}" srcOrd="3" destOrd="0" parTransId="{AC45D41C-5290-45C2-89F1-B57585260B21}" sibTransId="{B6C981EB-796E-41DC-947A-D16682EB014A}"/>
    <dgm:cxn modelId="{8443A815-0132-4979-A2BC-C331CCD85A09}" type="presParOf" srcId="{F7E275EC-0CA5-40C8-AC8F-C72C201FCDA1}" destId="{1F2066A0-1334-40B9-81DB-06F2BCFBCFF5}" srcOrd="0" destOrd="0" presId="urn:microsoft.com/office/officeart/2005/8/layout/vList3"/>
    <dgm:cxn modelId="{D25C8FE8-3DD4-4140-AFE8-28F14BBDFACF}" type="presParOf" srcId="{1F2066A0-1334-40B9-81DB-06F2BCFBCFF5}" destId="{010E618F-E494-4973-8B00-BB5ECE8BBCD6}" srcOrd="0" destOrd="0" presId="urn:microsoft.com/office/officeart/2005/8/layout/vList3"/>
    <dgm:cxn modelId="{EC0E2C0A-2F03-4AC7-8E7C-ED85DCA72F20}" type="presParOf" srcId="{1F2066A0-1334-40B9-81DB-06F2BCFBCFF5}" destId="{54D47FFF-40B5-46A6-8796-6B4E35233EEE}" srcOrd="1" destOrd="0" presId="urn:microsoft.com/office/officeart/2005/8/layout/vList3"/>
    <dgm:cxn modelId="{B3E0CC14-465F-4E24-B4D9-F260AB5CD5DF}" type="presParOf" srcId="{F7E275EC-0CA5-40C8-AC8F-C72C201FCDA1}" destId="{7DA10C82-22AA-42B8-9CC8-520F1279958E}" srcOrd="1" destOrd="0" presId="urn:microsoft.com/office/officeart/2005/8/layout/vList3"/>
    <dgm:cxn modelId="{CE9B6DD3-4E40-4EDA-8FC4-AC975AA7176F}" type="presParOf" srcId="{F7E275EC-0CA5-40C8-AC8F-C72C201FCDA1}" destId="{229E8AAE-C2E2-4CCB-BA29-A08C2CA792D8}" srcOrd="2" destOrd="0" presId="urn:microsoft.com/office/officeart/2005/8/layout/vList3"/>
    <dgm:cxn modelId="{B96AE785-1AB7-4D1E-B748-5EC6C50276C4}" type="presParOf" srcId="{229E8AAE-C2E2-4CCB-BA29-A08C2CA792D8}" destId="{ECA9721A-993E-40CC-BBA7-4E00F345B3F5}" srcOrd="0" destOrd="0" presId="urn:microsoft.com/office/officeart/2005/8/layout/vList3"/>
    <dgm:cxn modelId="{59CDF079-105C-4E35-B076-53DA7EB20BD1}" type="presParOf" srcId="{229E8AAE-C2E2-4CCB-BA29-A08C2CA792D8}" destId="{06740659-9019-44E0-9B24-E6A72435E1F9}" srcOrd="1" destOrd="0" presId="urn:microsoft.com/office/officeart/2005/8/layout/vList3"/>
    <dgm:cxn modelId="{51B6FA3B-F50F-4AF5-AEF2-8CCA178E5F44}" type="presParOf" srcId="{F7E275EC-0CA5-40C8-AC8F-C72C201FCDA1}" destId="{474D7517-100F-4044-B2CB-E15D2BAB821E}" srcOrd="3" destOrd="0" presId="urn:microsoft.com/office/officeart/2005/8/layout/vList3"/>
    <dgm:cxn modelId="{5CBB753D-26AA-4933-9E11-A8ACC90942C9}" type="presParOf" srcId="{F7E275EC-0CA5-40C8-AC8F-C72C201FCDA1}" destId="{88A89B61-CB0D-43F2-A9F9-26F73B30AB58}" srcOrd="4" destOrd="0" presId="urn:microsoft.com/office/officeart/2005/8/layout/vList3"/>
    <dgm:cxn modelId="{F537E81D-DDA9-4A41-A3A4-09FF08386297}" type="presParOf" srcId="{88A89B61-CB0D-43F2-A9F9-26F73B30AB58}" destId="{EAB3CB10-63DB-468F-9E75-4031BF3489D4}" srcOrd="0" destOrd="0" presId="urn:microsoft.com/office/officeart/2005/8/layout/vList3"/>
    <dgm:cxn modelId="{831FC146-6084-43BE-8BE2-350F6CB0CF7D}" type="presParOf" srcId="{88A89B61-CB0D-43F2-A9F9-26F73B30AB58}" destId="{85AE8180-4802-46C4-86CC-BE34B5D8B290}" srcOrd="1" destOrd="0" presId="urn:microsoft.com/office/officeart/2005/8/layout/vList3"/>
    <dgm:cxn modelId="{C23C3E20-284D-4A2B-A373-AE07DE16C932}" type="presParOf" srcId="{F7E275EC-0CA5-40C8-AC8F-C72C201FCDA1}" destId="{4521F1DE-A358-4030-B9A0-5B785B11DE27}" srcOrd="5" destOrd="0" presId="urn:microsoft.com/office/officeart/2005/8/layout/vList3"/>
    <dgm:cxn modelId="{B5EDDCB3-564B-46BD-887F-261379E7280D}" type="presParOf" srcId="{F7E275EC-0CA5-40C8-AC8F-C72C201FCDA1}" destId="{4769175B-0DDF-487C-A719-B84F7BF7FBE0}" srcOrd="6" destOrd="0" presId="urn:microsoft.com/office/officeart/2005/8/layout/vList3"/>
    <dgm:cxn modelId="{5B684C3A-C029-44E1-B566-0A9181AF801B}" type="presParOf" srcId="{4769175B-0DDF-487C-A719-B84F7BF7FBE0}" destId="{EE6697CA-617B-4278-BE03-4CA4522573CC}" srcOrd="0" destOrd="0" presId="urn:microsoft.com/office/officeart/2005/8/layout/vList3"/>
    <dgm:cxn modelId="{1B614B16-15CC-45DC-9CF8-54D1BD222BC5}" type="presParOf" srcId="{4769175B-0DDF-487C-A719-B84F7BF7FBE0}" destId="{7FDFDC21-7F94-47EF-BB90-70397D032F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09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ABD3BF4E-54E3-484D-BA6C-A2B7E5D2AFC1}" type="datetimeFigureOut">
              <a:rPr lang="fr-CH" smtClean="0"/>
              <a:t>01.05.2015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244"/>
            <a:ext cx="2946400" cy="496809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4"/>
            <a:ext cx="2946400" cy="496809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2191B51A-5C52-44F2-855B-75725CCAB28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1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2411" tIns="46205" rIns="92411" bIns="46205" rtlCol="0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2411" tIns="46205" rIns="92411" bIns="46205" rtlCol="0"/>
          <a:lstStyle>
            <a:lvl1pPr algn="r">
              <a:defRPr sz="1200"/>
            </a:lvl1pPr>
          </a:lstStyle>
          <a:p>
            <a:pPr>
              <a:defRPr/>
            </a:pPr>
            <a:fld id="{3DD63A5C-B2D5-40F2-B7FD-C3744FA87155}" type="datetimeFigureOut">
              <a:rPr lang="de-DE"/>
              <a:pPr>
                <a:defRPr/>
              </a:pPr>
              <a:t>01.05.2015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1" tIns="46205" rIns="92411" bIns="46205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411" tIns="46205" rIns="92411" bIns="46205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2411" tIns="46205" rIns="92411" bIns="462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2411" tIns="46205" rIns="92411" bIns="46205" rtlCol="0" anchor="b"/>
          <a:lstStyle>
            <a:lvl1pPr algn="r">
              <a:defRPr sz="1200"/>
            </a:lvl1pPr>
          </a:lstStyle>
          <a:p>
            <a:pPr>
              <a:defRPr/>
            </a:pPr>
            <a:fld id="{E13E2C55-1F96-45E6-8A44-1D33EBAF336E}" type="slidenum">
              <a:rPr lang="de-CH"/>
              <a:pPr>
                <a:defRPr/>
              </a:pPr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49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7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1F42-59F8-438D-883A-F2CA7214DD4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626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de-CH" sz="1000" dirty="0"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1F42-59F8-438D-883A-F2CA7214DD49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355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1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1F42-59F8-438D-883A-F2CA7214DD49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5032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5749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4987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4917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9577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3190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170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865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753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180"/>
              </a:spcAft>
            </a:pPr>
            <a:endParaRPr lang="de-CH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558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Systemwechsel bedeutet</a:t>
            </a:r>
            <a:r>
              <a:rPr lang="de-CH" baseline="0" dirty="0" smtClean="0"/>
              <a:t>:</a:t>
            </a:r>
          </a:p>
          <a:p>
            <a:pPr marL="179028" indent="-179028">
              <a:buFontTx/>
              <a:buChar char="-"/>
            </a:pPr>
            <a:r>
              <a:rPr lang="de-CH" baseline="0" dirty="0" smtClean="0"/>
              <a:t>Wechsel der Staatsebene. Bund übernimmt neue Aufgabe</a:t>
            </a:r>
          </a:p>
          <a:p>
            <a:pPr marL="179028" indent="-179028">
              <a:buFontTx/>
              <a:buChar char="-"/>
            </a:pPr>
            <a:r>
              <a:rPr lang="de-CH" baseline="0" dirty="0" smtClean="0"/>
              <a:t>Subjekt- anstatt Angebotsorientierte Finanzierung</a:t>
            </a:r>
          </a:p>
          <a:p>
            <a:pPr marL="179028" indent="-179028">
              <a:buFontTx/>
              <a:buChar char="-"/>
            </a:pPr>
            <a:endParaRPr lang="de-CH" baseline="0" dirty="0" smtClean="0"/>
          </a:p>
          <a:p>
            <a:pPr>
              <a:buFont typeface="Arial" panose="020B0604020202020204" pitchFamily="34" charset="0"/>
              <a:buNone/>
            </a:pPr>
            <a:r>
              <a:rPr lang="de-CH" b="1" dirty="0" smtClean="0"/>
              <a:t>Vorteile neues System</a:t>
            </a:r>
          </a:p>
          <a:p>
            <a:pPr defTabSz="954814">
              <a:buFont typeface="Symbol" panose="05050102010706020507" pitchFamily="18" charset="2"/>
              <a:buChar char="-"/>
              <a:defRPr/>
            </a:pPr>
            <a:r>
              <a:rPr lang="de-CH" dirty="0" smtClean="0"/>
              <a:t>Beiträge werden direkt den Teilnehmenden ausbezahlt. </a:t>
            </a:r>
          </a:p>
          <a:p>
            <a:pPr defTabSz="954814">
              <a:buFont typeface="Symbol" panose="05050102010706020507" pitchFamily="18" charset="2"/>
              <a:buChar char="-"/>
              <a:defRPr/>
            </a:pPr>
            <a:r>
              <a:rPr lang="de-CH" dirty="0" smtClean="0"/>
              <a:t>Förderung Freizügigkeit.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Keine Reglementierung der vorbereitenden Kurse.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Transparenz Angebotsmarkt.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CH" dirty="0" smtClean="0"/>
              <a:t>Verhältnismässiger administrativer Aufwand.</a:t>
            </a:r>
          </a:p>
          <a:p>
            <a:pPr marL="179028" indent="-179028">
              <a:buFontTx/>
              <a:buChar char="-"/>
            </a:pPr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24.02.2015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591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196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24.02.2015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646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542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E2C55-1F96-45E6-8A44-1D33EBAF336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640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214414" y="2500307"/>
            <a:ext cx="6286544" cy="1214445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214414" y="5143512"/>
            <a:ext cx="6286500" cy="7858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5124698" cy="76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742950" indent="-742950">
              <a:buNone/>
              <a:defRPr sz="2100"/>
            </a:lvl2pPr>
            <a:lvl3pPr marL="742950" indent="-74295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E2A496-4B5D-485F-BE34-FC891CEAD7EF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ex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2"/>
            <a:ext cx="7215187" cy="4881723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Clr>
                <a:srgbClr val="990033"/>
              </a:buClr>
              <a:buFont typeface="Arial" pitchFamily="34" charset="0"/>
              <a:buChar char="•"/>
              <a:defRPr sz="2100"/>
            </a:lvl1pPr>
            <a:lvl2pPr marL="342900" indent="-342900">
              <a:buFont typeface="Arial" panose="020B0604020202020204" pitchFamily="34" charset="0"/>
              <a:buChar char="•"/>
              <a:defRPr sz="2100"/>
            </a:lvl2pPr>
            <a:lvl3pPr marL="342900" indent="-342900">
              <a:buFont typeface="Arial" panose="020B0604020202020204" pitchFamily="34" charset="0"/>
              <a:buChar char="•"/>
              <a:defRPr sz="2100"/>
            </a:lvl3pPr>
            <a:lvl4pPr marL="698500" indent="-342900">
              <a:buClr>
                <a:srgbClr val="990033"/>
              </a:buClr>
              <a:buFont typeface="Arial" panose="020B0604020202020204" pitchFamily="34" charset="0"/>
              <a:buChar char="•"/>
              <a:defRPr sz="2100"/>
            </a:lvl4pPr>
            <a:lvl5pPr marL="1055688" indent="-342900">
              <a:buClr>
                <a:srgbClr val="990033"/>
              </a:buClr>
              <a:buFont typeface="Arial" panose="020B0604020202020204" pitchFamily="34" charset="0"/>
              <a:buChar char="•"/>
              <a:defRPr sz="21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3"/>
            <a:r>
              <a:rPr lang="de-DE" dirty="0" smtClean="0"/>
              <a:t>Zweite Ebene</a:t>
            </a:r>
          </a:p>
          <a:p>
            <a:pPr lvl="4"/>
            <a:r>
              <a:rPr lang="de-DE" dirty="0" smtClean="0"/>
              <a:t>Dritte Ebene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77B234-E6DE-45F7-BE49-E3D028D7DF22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428627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3"/>
          </p:nvPr>
        </p:nvSpPr>
        <p:spPr>
          <a:xfrm>
            <a:off x="1214438" y="2357438"/>
            <a:ext cx="6286500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Diagramm durch Klicken auf Symbol hinzufügen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F51812-7814-434A-AC1D-E63B895C7CC9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4" y="1571613"/>
            <a:ext cx="7215187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3"/>
          </p:nvPr>
        </p:nvSpPr>
        <p:spPr>
          <a:xfrm>
            <a:off x="1214438" y="2428875"/>
            <a:ext cx="7215187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C22F11-6C59-4713-95F9-E9CD923A0982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1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 4"/>
          <p:cNvGraphicFramePr/>
          <p:nvPr userDrawn="1"/>
        </p:nvGraphicFramePr>
        <p:xfrm>
          <a:off x="1214414" y="2428868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6286544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571613"/>
            <a:ext cx="6286544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 baseline="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8" y="6215063"/>
            <a:ext cx="2233612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0200DE-74F8-4172-B7D9-3DDFCFCD8D9F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 bwMode="auto">
          <a:xfrm>
            <a:off x="1115616" y="1529816"/>
            <a:ext cx="6786176" cy="1928812"/>
          </a:xfrm>
          <a:noFill/>
          <a:ln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0"/>
              </a:spcBef>
            </a:pPr>
            <a:r>
              <a:rPr lang="fr-CH" sz="44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Erfahrungsaustausch</a:t>
            </a:r>
            <a:r>
              <a:rPr lang="de-CH" sz="4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CH" sz="4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C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CH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CH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93" y="4994306"/>
            <a:ext cx="1246372" cy="18695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2" y="1927"/>
            <a:ext cx="1241884" cy="18747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792" y="2494222"/>
            <a:ext cx="1246833" cy="1869556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214438" y="5013176"/>
            <a:ext cx="7462018" cy="11521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fr-CH" sz="2200" dirty="0" smtClean="0">
                <a:latin typeface="Arial" charset="0"/>
                <a:cs typeface="Arial" charset="0"/>
              </a:rPr>
              <a:t>Laura Perret</a:t>
            </a:r>
          </a:p>
          <a:p>
            <a:pPr eaLnBrk="1" hangingPunct="1"/>
            <a:r>
              <a:rPr lang="fr-CH" sz="2200" dirty="0" err="1" smtClean="0">
                <a:latin typeface="Arial" charset="0"/>
                <a:cs typeface="Arial" charset="0"/>
              </a:rPr>
              <a:t>Höhere</a:t>
            </a:r>
            <a:r>
              <a:rPr lang="fr-CH" sz="2200" dirty="0" smtClean="0">
                <a:latin typeface="Arial" charset="0"/>
                <a:cs typeface="Arial" charset="0"/>
              </a:rPr>
              <a:t> </a:t>
            </a:r>
            <a:r>
              <a:rPr lang="fr-CH" sz="2200" dirty="0" err="1" smtClean="0">
                <a:latin typeface="Arial" charset="0"/>
                <a:cs typeface="Arial" charset="0"/>
              </a:rPr>
              <a:t>Berufsbildung</a:t>
            </a:r>
            <a:endParaRPr lang="fr-CH" sz="2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CH" sz="2200" dirty="0" smtClean="0">
                <a:latin typeface="Arial" charset="0"/>
                <a:cs typeface="Arial" charset="0"/>
              </a:rPr>
              <a:t>30. April 2015</a:t>
            </a:r>
          </a:p>
        </p:txBody>
      </p:sp>
    </p:spTree>
    <p:extLst>
      <p:ext uri="{BB962C8B-B14F-4D97-AF65-F5344CB8AC3E}">
        <p14:creationId xmlns:p14="http://schemas.microsoft.com/office/powerpoint/2010/main" val="22926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 dirty="0" err="1" smtClean="0">
                <a:latin typeface="Arial" charset="0"/>
                <a:cs typeface="Arial" charset="0"/>
              </a:rPr>
              <a:t>Ausgangslage</a:t>
            </a:r>
            <a:endParaRPr lang="fr-CH" dirty="0" smtClean="0"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1214414" y="1614919"/>
            <a:ext cx="7215187" cy="512644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CH" sz="2400" b="1" dirty="0" err="1" smtClean="0"/>
              <a:t>Handlungsbedarf</a:t>
            </a:r>
            <a:endParaRPr lang="fr-CH" b="1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BE4556-87EB-423D-BAE1-D98E6E86902A}" type="slidenum">
              <a:rPr lang="de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43791" y="2480837"/>
            <a:ext cx="3246051" cy="42172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Pfeil nach rechts 31"/>
          <p:cNvSpPr/>
          <p:nvPr/>
        </p:nvSpPr>
        <p:spPr>
          <a:xfrm>
            <a:off x="4589908" y="1795323"/>
            <a:ext cx="3798516" cy="259768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41" name="Pfeil nach rechts 4"/>
          <p:cNvSpPr/>
          <p:nvPr/>
        </p:nvSpPr>
        <p:spPr>
          <a:xfrm>
            <a:off x="1559816" y="2172006"/>
            <a:ext cx="2538054" cy="4439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254000" bIns="140951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21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361700" y="2480837"/>
            <a:ext cx="3210432" cy="27394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t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ts val="600"/>
              </a:spcBef>
              <a:spcAft>
                <a:spcPct val="35000"/>
              </a:spcAft>
            </a:pPr>
            <a:r>
              <a:rPr lang="fr-CH" sz="20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Vereinheitlichung</a:t>
            </a:r>
            <a:r>
              <a:rPr lang="fr-CH" sz="20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fr-CH" sz="20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Verbesserung</a:t>
            </a:r>
            <a:r>
              <a:rPr lang="fr-CH" sz="20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fr-CH" sz="20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englischen</a:t>
            </a:r>
            <a:r>
              <a:rPr lang="fr-CH" sz="20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Titelübersetzung</a:t>
            </a:r>
            <a:r>
              <a:rPr lang="fr-CH" sz="20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kern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insbesondere</a:t>
            </a:r>
            <a:r>
              <a:rPr lang="fr-CH" sz="2000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HBB</a:t>
            </a:r>
          </a:p>
          <a:p>
            <a:pPr marL="342900" indent="-342900" defTabSz="933450">
              <a:lnSpc>
                <a:spcPct val="90000"/>
              </a:lnSpc>
              <a:spcBef>
                <a:spcPts val="1200"/>
              </a:spcBef>
              <a:buFont typeface="Wingdings"/>
              <a:buChar char="à"/>
            </a:pP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Gesuch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HF-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Konferenz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(2012): </a:t>
            </a:r>
            <a:b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«Bachelor </a:t>
            </a:r>
            <a:r>
              <a:rPr lang="fr-CH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CHet</a:t>
            </a:r>
            <a:r>
              <a:rPr lang="fr-CH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»</a:t>
            </a:r>
          </a:p>
          <a:p>
            <a:pPr marL="342900" lvl="3" indent="-342900" defTabSz="9334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CH" sz="2000" dirty="0" smtClean="0">
                <a:latin typeface="Arial" charset="0"/>
                <a:cs typeface="Arial" charset="0"/>
              </a:rPr>
              <a:t>Motion Aebischer: </a:t>
            </a:r>
            <a:r>
              <a:rPr lang="fr-CH" sz="2000" dirty="0" err="1" smtClean="0">
                <a:latin typeface="Arial" charset="0"/>
                <a:cs typeface="Arial" charset="0"/>
              </a:rPr>
              <a:t>vom</a:t>
            </a:r>
            <a:r>
              <a:rPr lang="fr-CH" sz="2000" dirty="0" smtClean="0">
                <a:latin typeface="Arial" charset="0"/>
                <a:cs typeface="Arial" charset="0"/>
              </a:rPr>
              <a:t> SR </a:t>
            </a:r>
            <a:r>
              <a:rPr lang="fr-CH" sz="2000" dirty="0" err="1" smtClean="0">
                <a:latin typeface="Arial" charset="0"/>
                <a:cs typeface="Arial" charset="0"/>
              </a:rPr>
              <a:t>abgelehnt</a:t>
            </a:r>
            <a:r>
              <a:rPr lang="fr-CH" sz="2000" dirty="0" smtClean="0">
                <a:latin typeface="Arial" charset="0"/>
                <a:cs typeface="Arial" charset="0"/>
              </a:rPr>
              <a:t>; Postulat der WBK</a:t>
            </a:r>
          </a:p>
          <a:p>
            <a:pPr marL="342900" lvl="3" indent="-342900" defTabSz="93345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à"/>
            </a:pPr>
            <a:r>
              <a:rPr lang="de-CH" sz="2000" b="1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Table Ronde </a:t>
            </a:r>
            <a:r>
              <a:rPr lang="de-CH" sz="20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Titel</a:t>
            </a:r>
            <a:endParaRPr lang="de-CH" sz="2000" b="1" dirty="0">
              <a:solidFill>
                <a:schemeClr val="tx1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0" lvl="3" defTabSz="933450">
              <a:lnSpc>
                <a:spcPct val="90000"/>
              </a:lnSpc>
            </a:pPr>
            <a:r>
              <a:rPr lang="de-CH" sz="2000" b="1" dirty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    11.02.2015, </a:t>
            </a:r>
            <a:r>
              <a:rPr lang="de-CH" sz="20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SBFI</a:t>
            </a:r>
            <a:endParaRPr lang="de-CH" sz="2000" b="1" dirty="0">
              <a:solidFill>
                <a:schemeClr val="tx1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343791" y="1801160"/>
            <a:ext cx="3675719" cy="887882"/>
            <a:chOff x="0" y="648075"/>
            <a:chExt cx="2760024" cy="887882"/>
          </a:xfrm>
          <a:solidFill>
            <a:schemeClr val="accent2">
              <a:lumMod val="75000"/>
            </a:schemeClr>
          </a:solidFill>
        </p:grpSpPr>
        <p:sp>
          <p:nvSpPr>
            <p:cNvPr id="36" name="Pfeil nach rechts 35"/>
            <p:cNvSpPr/>
            <p:nvPr/>
          </p:nvSpPr>
          <p:spPr>
            <a:xfrm>
              <a:off x="0" y="648075"/>
              <a:ext cx="2760024" cy="887882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Pfeil nach rechts 4"/>
            <p:cNvSpPr/>
            <p:nvPr/>
          </p:nvSpPr>
          <p:spPr>
            <a:xfrm>
              <a:off x="0" y="918212"/>
              <a:ext cx="2538054" cy="443941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254000" bIns="140951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H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Titelsystematik</a:t>
              </a:r>
              <a:endParaRPr lang="fr-CH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713977" y="2540167"/>
            <a:ext cx="3314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Künftige</a:t>
            </a:r>
            <a:r>
              <a:rPr lang="fr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Positionierung</a:t>
            </a:r>
            <a:r>
              <a:rPr lang="fr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CH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Berufsbildungs-systems</a:t>
            </a:r>
            <a:endParaRPr lang="fr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750074" cy="714379"/>
          </a:xfrm>
        </p:spPr>
        <p:txBody>
          <a:bodyPr/>
          <a:lstStyle/>
          <a:p>
            <a:r>
              <a:rPr lang="fr-CH" dirty="0" err="1" smtClean="0"/>
              <a:t>Zusammensetzung</a:t>
            </a:r>
            <a:r>
              <a:rPr lang="fr-CH" dirty="0" smtClean="0"/>
              <a:t> der </a:t>
            </a:r>
            <a:r>
              <a:rPr lang="fr-CH" dirty="0" err="1" smtClean="0"/>
              <a:t>Titelbezeichnung</a:t>
            </a:r>
            <a:endParaRPr lang="de-CH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2"/>
          </p:nvPr>
        </p:nvSpPr>
        <p:spPr>
          <a:xfrm>
            <a:off x="538657" y="2996952"/>
            <a:ext cx="8180549" cy="3583236"/>
          </a:xfrm>
        </p:spPr>
        <p:txBody>
          <a:bodyPr/>
          <a:lstStyle/>
          <a:p>
            <a:r>
              <a:rPr lang="de-CH" sz="2000" b="1" dirty="0" smtClean="0"/>
              <a:t>Abschlussbezeichnung – mögliche Bestandteile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800" b="1" dirty="0" err="1" smtClean="0"/>
              <a:t>Staatliche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Anerkennung</a:t>
            </a:r>
            <a:r>
              <a:rPr lang="fr-FR" sz="1800" b="1" dirty="0" smtClean="0"/>
              <a:t> des </a:t>
            </a:r>
            <a:r>
              <a:rPr lang="fr-FR" sz="1800" b="1" dirty="0" err="1" smtClean="0"/>
              <a:t>Abschlusses</a:t>
            </a:r>
            <a:endParaRPr lang="fr-FR" sz="1800" b="1" dirty="0"/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800" b="1" dirty="0" err="1" smtClean="0"/>
              <a:t>Bildungsstufe</a:t>
            </a:r>
            <a:r>
              <a:rPr lang="fr-FR" sz="1800" b="1" dirty="0" smtClean="0"/>
              <a:t>: </a:t>
            </a:r>
            <a:r>
              <a:rPr lang="fr-FR" sz="1800" dirty="0" err="1" smtClean="0"/>
              <a:t>z.B</a:t>
            </a:r>
            <a:r>
              <a:rPr lang="fr-FR" sz="1800" dirty="0" smtClean="0"/>
              <a:t>. </a:t>
            </a:r>
            <a:r>
              <a:rPr lang="fr-FR" sz="1800" dirty="0" err="1" smtClean="0"/>
              <a:t>Sekundarstufe</a:t>
            </a:r>
            <a:r>
              <a:rPr lang="fr-FR" sz="1800" dirty="0" smtClean="0"/>
              <a:t> II, </a:t>
            </a:r>
            <a:r>
              <a:rPr lang="fr-FR" sz="1800" dirty="0" err="1" smtClean="0"/>
              <a:t>Tertiärstufe</a:t>
            </a:r>
            <a:endParaRPr lang="fr-FR" sz="1800" dirty="0"/>
          </a:p>
          <a:p>
            <a:pPr marL="342000" lvl="0" indent="0">
              <a:spcBef>
                <a:spcPts val="600"/>
              </a:spcBef>
            </a:pPr>
            <a:r>
              <a:rPr lang="de-CH" sz="1800" dirty="0" smtClean="0"/>
              <a:t>(</a:t>
            </a:r>
            <a:r>
              <a:rPr lang="fr-FR" sz="1800" i="1" dirty="0" err="1" smtClean="0"/>
              <a:t>differenzierte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Bildungsstufe</a:t>
            </a:r>
            <a:r>
              <a:rPr lang="fr-FR" sz="1800" i="1" dirty="0" smtClean="0"/>
              <a:t>:</a:t>
            </a:r>
            <a:r>
              <a:rPr lang="de-CH" sz="1800" dirty="0" smtClean="0"/>
              <a:t> </a:t>
            </a:r>
            <a:r>
              <a:rPr lang="de-CH" sz="1800" dirty="0"/>
              <a:t>z.B</a:t>
            </a:r>
            <a:r>
              <a:rPr lang="de-CH" sz="1800" dirty="0" smtClean="0"/>
              <a:t>. Niveau EQR/NQR der Berufsbildung, </a:t>
            </a:r>
            <a:r>
              <a:rPr lang="fr-FR" sz="1800" dirty="0" smtClean="0"/>
              <a:t>ISCED-</a:t>
            </a:r>
            <a:r>
              <a:rPr lang="fr-FR" sz="1800" dirty="0" err="1" smtClean="0"/>
              <a:t>Stufe</a:t>
            </a:r>
            <a:r>
              <a:rPr lang="de-CH" sz="1800" dirty="0" smtClean="0"/>
              <a:t>)</a:t>
            </a:r>
            <a:endParaRPr lang="de-CH" sz="1800" dirty="0"/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CH" sz="1800" b="1" dirty="0" err="1" smtClean="0"/>
              <a:t>Bildungstyp</a:t>
            </a:r>
            <a:r>
              <a:rPr lang="fr-CH" sz="1800" b="1" dirty="0" smtClean="0"/>
              <a:t> </a:t>
            </a:r>
            <a:r>
              <a:rPr lang="fr-CH" sz="1800" i="1" dirty="0" err="1" smtClean="0"/>
              <a:t>innerhalb</a:t>
            </a:r>
            <a:r>
              <a:rPr lang="fr-CH" sz="1800" i="1" dirty="0" smtClean="0"/>
              <a:t> </a:t>
            </a:r>
            <a:r>
              <a:rPr lang="de-CH" sz="1800" dirty="0" smtClean="0"/>
              <a:t>der Bildungsstufe</a:t>
            </a:r>
            <a:r>
              <a:rPr lang="fr-CH" sz="1800" dirty="0" smtClean="0"/>
              <a:t>: </a:t>
            </a:r>
            <a:r>
              <a:rPr lang="fr-CH" sz="1800" dirty="0" err="1" smtClean="0"/>
              <a:t>z.B</a:t>
            </a:r>
            <a:r>
              <a:rPr lang="fr-CH" sz="1800" dirty="0" smtClean="0"/>
              <a:t>. HBB</a:t>
            </a:r>
            <a:endParaRPr lang="de-CH" sz="1800" dirty="0" smtClean="0"/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sz="1800" b="1" dirty="0" smtClean="0"/>
              <a:t>Abstufung zwischen Abschlüssen: </a:t>
            </a:r>
            <a:r>
              <a:rPr lang="fr-CH" sz="1800" dirty="0" err="1" smtClean="0"/>
              <a:t>z.B</a:t>
            </a:r>
            <a:r>
              <a:rPr lang="fr-CH" sz="1800" dirty="0" smtClean="0"/>
              <a:t>. </a:t>
            </a:r>
            <a:r>
              <a:rPr lang="fr-CH" sz="1800" dirty="0" err="1" smtClean="0"/>
              <a:t>eidg</a:t>
            </a:r>
            <a:r>
              <a:rPr lang="fr-CH" sz="1800" dirty="0" smtClean="0"/>
              <a:t>. </a:t>
            </a:r>
            <a:r>
              <a:rPr lang="fr-CH" sz="1800" dirty="0" err="1" smtClean="0"/>
              <a:t>Berufsattest</a:t>
            </a:r>
            <a:r>
              <a:rPr lang="fr-CH" sz="1800" dirty="0" smtClean="0"/>
              <a:t> </a:t>
            </a:r>
            <a:r>
              <a:rPr lang="de-CH" sz="1800" dirty="0" smtClean="0"/>
              <a:t>&lt; </a:t>
            </a:r>
            <a:r>
              <a:rPr lang="de-CH" sz="1800" dirty="0" err="1" smtClean="0"/>
              <a:t>eidg</a:t>
            </a:r>
            <a:r>
              <a:rPr lang="de-CH" sz="1800" dirty="0" smtClean="0"/>
              <a:t>. Diplom</a:t>
            </a:r>
          </a:p>
          <a:p>
            <a:pPr lv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800" b="1" dirty="0" err="1" smtClean="0"/>
              <a:t>Verleihende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Bildungsinstitution</a:t>
            </a:r>
            <a:r>
              <a:rPr lang="fr-FR" sz="1800" b="1" dirty="0" smtClean="0"/>
              <a:t> </a:t>
            </a:r>
            <a:endParaRPr lang="fr-FR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64279" y="1717004"/>
            <a:ext cx="2812161" cy="877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CH" sz="900" dirty="0" smtClean="0"/>
          </a:p>
          <a:p>
            <a:pPr algn="ctr"/>
            <a:r>
              <a:rPr lang="fr-FR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Bezeichnung</a:t>
            </a:r>
            <a:r>
              <a:rPr lang="fr-F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FR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</a:t>
            </a:r>
            <a:r>
              <a:rPr lang="fr-FR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/der </a:t>
            </a:r>
            <a:r>
              <a:rPr lang="fr-FR" sz="2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Richtung</a:t>
            </a:r>
            <a:endParaRPr lang="fr-F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66879" y="1717003"/>
            <a:ext cx="2952328" cy="877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CH" sz="900" dirty="0" smtClean="0"/>
          </a:p>
          <a:p>
            <a:pPr algn="ctr"/>
            <a:r>
              <a:rPr lang="de-CH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Bezeichnung des Abschlusses</a:t>
            </a:r>
            <a:endParaRPr lang="de-CH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935910" y="1998381"/>
            <a:ext cx="421471" cy="314405"/>
            <a:chOff x="5783572" y="0"/>
            <a:chExt cx="560118" cy="498710"/>
          </a:xfrm>
        </p:grpSpPr>
        <p:sp>
          <p:nvSpPr>
            <p:cNvPr id="15" name="Gleich 14"/>
            <p:cNvSpPr/>
            <p:nvPr/>
          </p:nvSpPr>
          <p:spPr>
            <a:xfrm>
              <a:off x="5783572" y="0"/>
              <a:ext cx="560118" cy="498710"/>
            </a:xfrm>
            <a:prstGeom prst="mathEqual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Gleich 4"/>
            <p:cNvSpPr/>
            <p:nvPr/>
          </p:nvSpPr>
          <p:spPr>
            <a:xfrm>
              <a:off x="5857816" y="102734"/>
              <a:ext cx="411630" cy="293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CH" sz="2100" kern="1200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5282523" y="1959092"/>
            <a:ext cx="417810" cy="391168"/>
            <a:chOff x="4320478" y="1728196"/>
            <a:chExt cx="560118" cy="498710"/>
          </a:xfrm>
        </p:grpSpPr>
        <p:sp>
          <p:nvSpPr>
            <p:cNvPr id="18" name="Plus 17"/>
            <p:cNvSpPr/>
            <p:nvPr/>
          </p:nvSpPr>
          <p:spPr>
            <a:xfrm>
              <a:off x="4320478" y="1728196"/>
              <a:ext cx="560118" cy="498710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lus 4"/>
            <p:cNvSpPr/>
            <p:nvPr/>
          </p:nvSpPr>
          <p:spPr>
            <a:xfrm>
              <a:off x="4394722" y="1918903"/>
              <a:ext cx="411630" cy="117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CH" sz="800" kern="1200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38658" y="1801641"/>
            <a:ext cx="133422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CH" sz="400" dirty="0" smtClean="0"/>
          </a:p>
          <a:p>
            <a:pPr algn="ctr"/>
            <a:r>
              <a:rPr lang="de-CH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de-CH" sz="400" dirty="0"/>
          </a:p>
        </p:txBody>
      </p:sp>
    </p:spTree>
    <p:extLst>
      <p:ext uri="{BB962C8B-B14F-4D97-AF65-F5344CB8AC3E}">
        <p14:creationId xmlns:p14="http://schemas.microsoft.com/office/powerpoint/2010/main" val="6182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/>
          <p:cNvSpPr txBox="1"/>
          <p:nvPr/>
        </p:nvSpPr>
        <p:spPr>
          <a:xfrm>
            <a:off x="4389899" y="4437112"/>
            <a:ext cx="3642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de-CH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822082" cy="714379"/>
          </a:xfrm>
        </p:spPr>
        <p:txBody>
          <a:bodyPr/>
          <a:lstStyle/>
          <a:p>
            <a:r>
              <a:rPr lang="fr-FR" sz="3000" dirty="0" err="1" smtClean="0"/>
              <a:t>Umsetzung</a:t>
            </a:r>
            <a:endParaRPr lang="de-CH" sz="3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CH" dirty="0">
              <a:solidFill>
                <a:prstClr val="black"/>
              </a:solidFill>
            </a:endParaRP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08869"/>
              </p:ext>
            </p:extLst>
          </p:nvPr>
        </p:nvGraphicFramePr>
        <p:xfrm>
          <a:off x="101231" y="2114223"/>
          <a:ext cx="2974331" cy="232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4331"/>
              </a:tblGrid>
              <a:tr h="10988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Berufsbezeichnung +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600" b="1" i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Anerkennung</a:t>
                      </a:r>
                      <a:r>
                        <a:rPr lang="de-CH" sz="1600" b="1" i="1" u="non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BGB</a:t>
                      </a:r>
                      <a:r>
                        <a:rPr lang="de-CH" sz="1600" b="1" i="1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HBB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87A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r>
                        <a:rPr lang="de-CH" sz="145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~       [Berufsbezeichnung]</a:t>
                      </a:r>
                      <a:endParaRPr lang="de-CH" sz="14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5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Certified  [Berufsbezeichnung]</a:t>
                      </a:r>
                      <a:endParaRPr lang="de-CH" sz="145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5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Licensed</a:t>
                      </a:r>
                      <a:r>
                        <a:rPr lang="de-CH" sz="145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[Berufsbezeichnung]</a:t>
                      </a:r>
                      <a:endParaRPr lang="de-CH" sz="145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411032"/>
              </p:ext>
            </p:extLst>
          </p:nvPr>
        </p:nvGraphicFramePr>
        <p:xfrm>
          <a:off x="3507213" y="2120746"/>
          <a:ext cx="5536742" cy="232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270"/>
                <a:gridCol w="1728192"/>
                <a:gridCol w="1216677"/>
                <a:gridCol w="1303603"/>
              </a:tblGrid>
              <a:tr h="360040">
                <a:tc grid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Bezeichnung</a:t>
                      </a:r>
                      <a:r>
                        <a:rPr lang="fr-F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</a:t>
                      </a:r>
                      <a:r>
                        <a:rPr lang="fr-FR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Abschlusses</a:t>
                      </a:r>
                      <a:r>
                        <a:rPr lang="fr-F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 </a:t>
                      </a:r>
                      <a:r>
                        <a:rPr lang="fr-FR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höheren</a:t>
                      </a:r>
                      <a:r>
                        <a:rPr lang="fr-FR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Berufsbildung</a:t>
                      </a:r>
                      <a:endParaRPr lang="fr-FR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4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Abschluss-abstufung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4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Staatliche Anerkennung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4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Abschluss-typ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4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Bildungs-stufe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4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5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5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5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Diploma</a:t>
                      </a:r>
                      <a:endParaRPr lang="de-CH" sz="15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CH" sz="15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CH" sz="15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CH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Higher Education</a:t>
                      </a:r>
                      <a:endParaRPr lang="de-CH" sz="15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391"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5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</a:t>
                      </a:r>
                      <a:r>
                        <a:rPr lang="de-CH" sz="15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1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CH" sz="1100" b="0" i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eidg</a:t>
                      </a:r>
                      <a:r>
                        <a:rPr lang="de-CH" sz="11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Diplom, HF-Diplom)</a:t>
                      </a:r>
                      <a:endParaRPr lang="de-CH" sz="1100" b="0" i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500" b="0" dirty="0" err="1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500" b="0" dirty="0" err="1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500" b="0" dirty="0" err="1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Rechteck 21"/>
          <p:cNvSpPr/>
          <p:nvPr/>
        </p:nvSpPr>
        <p:spPr>
          <a:xfrm>
            <a:off x="3108698" y="3199194"/>
            <a:ext cx="444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/>
              <a:t>+</a:t>
            </a:r>
            <a:endParaRPr lang="de-CH" dirty="0"/>
          </a:p>
        </p:txBody>
      </p:sp>
      <p:sp>
        <p:nvSpPr>
          <p:cNvPr id="29" name="Geschweifte Klammer links 28"/>
          <p:cNvSpPr/>
          <p:nvPr/>
        </p:nvSpPr>
        <p:spPr>
          <a:xfrm rot="5400000">
            <a:off x="4458335" y="-698258"/>
            <a:ext cx="227329" cy="537320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23" name="Textfeld 22"/>
          <p:cNvSpPr txBox="1"/>
          <p:nvPr/>
        </p:nvSpPr>
        <p:spPr>
          <a:xfrm>
            <a:off x="4190357" y="1457460"/>
            <a:ext cx="7344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endParaRPr lang="de-CH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46095"/>
              </p:ext>
            </p:extLst>
          </p:nvPr>
        </p:nvGraphicFramePr>
        <p:xfrm>
          <a:off x="1115615" y="4848212"/>
          <a:ext cx="6912768" cy="1851301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3312368"/>
              </a:tblGrid>
              <a:tr h="678940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Informationen</a:t>
                      </a:r>
                      <a:r>
                        <a:rPr lang="fr-F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in den </a:t>
                      </a:r>
                      <a:r>
                        <a:rPr lang="fr-FR" sz="1600" b="1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Diplomzusätzen</a:t>
                      </a:r>
                      <a:r>
                        <a:rPr lang="fr-F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oder</a:t>
                      </a:r>
                      <a:r>
                        <a:rPr lang="fr-F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Zeugniserläuterungen</a:t>
                      </a:r>
                      <a:r>
                        <a:rPr lang="fr-F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fr-F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in den </a:t>
                      </a:r>
                      <a:r>
                        <a:rPr lang="fr-FR" sz="1600" b="1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Beschreibungen</a:t>
                      </a:r>
                      <a:r>
                        <a:rPr lang="fr-FR" sz="16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des </a:t>
                      </a:r>
                      <a:r>
                        <a:rPr lang="fr-FR" sz="1600" b="1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Systems</a:t>
                      </a:r>
                      <a:r>
                        <a:rPr lang="fr-FR" sz="1600" b="1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der </a:t>
                      </a:r>
                      <a:r>
                        <a:rPr lang="fr-FR" sz="1600" b="1" i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BGB &amp; HBB</a:t>
                      </a: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</a:tr>
              <a:tr h="334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5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Bildungstyp</a:t>
                      </a:r>
                      <a:endParaRPr lang="de-CH" sz="15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CH" sz="15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Differenzierte Bildungsstufe</a:t>
                      </a:r>
                      <a:endParaRPr lang="de-CH" sz="15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8139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Vocational Education and Training (VET)</a:t>
                      </a:r>
                      <a:endParaRPr lang="de-CH" sz="15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50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Professional </a:t>
                      </a:r>
                      <a:r>
                        <a:rPr lang="en-US" sz="15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Education </a:t>
                      </a:r>
                      <a:endParaRPr lang="de-CH" sz="15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Niveau EQR/NQR</a:t>
                      </a:r>
                      <a:r>
                        <a:rPr lang="fr-FR" sz="1500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der</a:t>
                      </a:r>
                      <a:r>
                        <a:rPr lang="fr-FR" sz="1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Berufsbildung</a:t>
                      </a:r>
                      <a:r>
                        <a:rPr lang="de-CH" sz="1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;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5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ISCED-Stufe</a:t>
                      </a:r>
                      <a:endParaRPr lang="de-CH" sz="15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5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822082" cy="714379"/>
          </a:xfrm>
        </p:spPr>
        <p:txBody>
          <a:bodyPr/>
          <a:lstStyle/>
          <a:p>
            <a:r>
              <a:rPr lang="fr-FR" sz="3000" dirty="0" err="1" smtClean="0"/>
              <a:t>Umsetzung</a:t>
            </a:r>
            <a:endParaRPr lang="de-CH" sz="3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CH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322625"/>
              </p:ext>
            </p:extLst>
          </p:nvPr>
        </p:nvGraphicFramePr>
        <p:xfrm>
          <a:off x="467544" y="1068081"/>
          <a:ext cx="8424936" cy="5711468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1892871"/>
                <a:gridCol w="2283593"/>
                <a:gridCol w="3384376"/>
              </a:tblGrid>
              <a:tr h="43204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de-CH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17" marR="59717" marT="0" marB="0" vert="vert270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Abschluss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9717" marR="5971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600" b="1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Deutscher </a:t>
                      </a:r>
                      <a:r>
                        <a:rPr lang="fr-CH" sz="1600" b="1" noProof="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Titel</a:t>
                      </a:r>
                      <a:endParaRPr lang="fr-CH" sz="16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600" b="1" noProof="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Englischer</a:t>
                      </a:r>
                      <a:r>
                        <a:rPr lang="fr-CH" sz="1600" b="1" noProof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600" b="1" noProof="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Titel</a:t>
                      </a:r>
                      <a:endParaRPr lang="fr-CH" sz="16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64096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600" b="1" noProof="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Höhere</a:t>
                      </a:r>
                      <a:r>
                        <a:rPr lang="fr-CH" sz="1600" b="1" noProof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600" b="1" noProof="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Berufsbildung</a:t>
                      </a:r>
                      <a:endParaRPr lang="fr-CH" sz="16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17" marR="59717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300" b="1" noProof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HF-</a:t>
                      </a: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Diplom</a:t>
                      </a:r>
                      <a:endParaRPr lang="fr-CH" sz="1300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</a:t>
                      </a:r>
                      <a:r>
                        <a:rPr lang="de-CH" sz="1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HF  </a:t>
                      </a:r>
                      <a:endParaRPr lang="de-CH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College of Higher Education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~</a:t>
                      </a:r>
                    </a:p>
                    <a:p>
                      <a:pPr marL="0" marR="0" indent="0" algn="l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Certified        [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,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Licensed</a:t>
                      </a: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Advanced</a:t>
                      </a: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Federal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Diploma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Higher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Education</a:t>
                      </a:r>
                      <a:endParaRPr lang="de-CH" sz="13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949523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Eidg</a:t>
                      </a:r>
                      <a:r>
                        <a:rPr lang="fr-CH" sz="1300" b="1" noProof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Diplom</a:t>
                      </a:r>
                      <a:endParaRPr lang="fr-CH" sz="1300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diplomierte/r [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indent="0" algn="l" defTabSz="914239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mit 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eidg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CH" sz="13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Diplom</a:t>
                      </a:r>
                      <a:endParaRPr lang="de-CH" sz="13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Meister[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~ / Certified /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Licensed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[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,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Advanced</a:t>
                      </a: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Federal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Diploma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Higher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Education</a:t>
                      </a:r>
                      <a:endParaRPr lang="de-CH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49523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Eidg</a:t>
                      </a:r>
                      <a:r>
                        <a:rPr lang="fr-CH" sz="1300" b="1" noProof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Fachausweis</a:t>
                      </a:r>
                      <a:endParaRPr lang="fr-CH" sz="1300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mit 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eidg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Fachausweis</a:t>
                      </a:r>
                      <a:endParaRPr lang="de-CH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~ / Certified /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Licensed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[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,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Federal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Diploma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Higher  Education</a:t>
                      </a:r>
                      <a:endParaRPr lang="de-CH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49523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600" b="1" noProof="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Berufliche</a:t>
                      </a:r>
                      <a:r>
                        <a:rPr lang="fr-CH" sz="1600" b="1" noProof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H" sz="1600" b="1" noProof="0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Grundbildung</a:t>
                      </a:r>
                      <a:endParaRPr lang="fr-CH" sz="16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9717" marR="59717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Eidgenössisches</a:t>
                      </a:r>
                      <a:r>
                        <a:rPr lang="fr-CH" sz="1300" b="1" noProof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Fähigkeitszeugnis</a:t>
                      </a:r>
                      <a:r>
                        <a:rPr lang="fr-CH" sz="1300" b="1" baseline="0" noProof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EFZ</a:t>
                      </a:r>
                      <a:endParaRPr lang="fr-CH" sz="1300" b="1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EFZ</a:t>
                      </a:r>
                      <a:endParaRPr lang="de-CH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~ / Certified /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Licensed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[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,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Federal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Diploma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Vocational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Education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Training</a:t>
                      </a:r>
                      <a:endParaRPr lang="de-CH" sz="13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</a:tr>
              <a:tr h="949523"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H" sz="1300" b="1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Eidgenössisches</a:t>
                      </a:r>
                      <a:r>
                        <a:rPr lang="fr-CH" sz="1300" b="1" baseline="0" noProof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300" b="1" baseline="0" noProof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Berufsattest</a:t>
                      </a:r>
                      <a:r>
                        <a:rPr lang="fr-CH" sz="1300" b="1" baseline="0" noProof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EBA</a:t>
                      </a:r>
                      <a:endParaRPr lang="fr-CH" sz="1300" noProof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[</a:t>
                      </a:r>
                      <a:r>
                        <a:rPr lang="de-CH" sz="13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EBA</a:t>
                      </a:r>
                      <a:endParaRPr lang="de-CH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(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~ / Certified /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Licensed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 [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xy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] ,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de-CH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Federal </a:t>
                      </a:r>
                      <a:r>
                        <a:rPr lang="de-CH" sz="13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Certificate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Vocational</a:t>
                      </a:r>
                      <a:endParaRPr lang="de-CH" sz="1300" b="1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Education </a:t>
                      </a:r>
                      <a:r>
                        <a:rPr lang="de-CH" sz="13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Training</a:t>
                      </a:r>
                      <a:endParaRPr lang="de-CH" sz="13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717" marR="597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8" name="Geschweifte Klammer links/rechts 7"/>
          <p:cNvSpPr/>
          <p:nvPr/>
        </p:nvSpPr>
        <p:spPr>
          <a:xfrm>
            <a:off x="5590253" y="1772816"/>
            <a:ext cx="997971" cy="648072"/>
          </a:xfrm>
          <a:prstGeom prst="brace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6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14</a:t>
            </a:fld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14414" y="1571612"/>
            <a:ext cx="7643836" cy="43776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9250" indent="-857250">
              <a:lnSpc>
                <a:spcPct val="100000"/>
              </a:lnSpc>
              <a:buFont typeface="+mj-lt"/>
              <a:buAutoNum type="romanUcPeriod" startAt="3"/>
            </a:pP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Werbekampagne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für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 die </a:t>
            </a: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Berufsbildung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39686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 bwMode="auto">
          <a:xfrm>
            <a:off x="1214438" y="500063"/>
            <a:ext cx="7643812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CH" dirty="0" smtClean="0">
                <a:latin typeface="Arial" charset="0"/>
                <a:cs typeface="Arial" charset="0"/>
              </a:rPr>
              <a:t>BERUFSBILDUNGPLUS.CH 2015-2019</a:t>
            </a:r>
            <a:br>
              <a:rPr lang="de-CH" dirty="0" smtClean="0">
                <a:latin typeface="Arial" charset="0"/>
                <a:cs typeface="Arial" charset="0"/>
              </a:rPr>
            </a:br>
            <a:endParaRPr lang="de-CH" dirty="0" smtClean="0">
              <a:latin typeface="Arial" charset="0"/>
              <a:cs typeface="Arial" charset="0"/>
            </a:endParaRPr>
          </a:p>
        </p:txBody>
      </p:sp>
      <p:sp>
        <p:nvSpPr>
          <p:cNvPr id="9219" name="Inhaltsplatzhalter 2"/>
          <p:cNvSpPr>
            <a:spLocks noGrp="1"/>
          </p:cNvSpPr>
          <p:nvPr>
            <p:ph sz="quarter" idx="12"/>
          </p:nvPr>
        </p:nvSpPr>
        <p:spPr bwMode="auto">
          <a:xfrm>
            <a:off x="1214438" y="1571625"/>
            <a:ext cx="7929562" cy="4786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</a:pPr>
            <a:r>
              <a:rPr lang="de-CH" sz="1800" b="1" dirty="0" smtClean="0">
                <a:latin typeface="Arial" charset="0"/>
                <a:cs typeface="Arial" charset="0"/>
              </a:rPr>
              <a:t>Ziele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b="1" dirty="0" smtClean="0">
                <a:latin typeface="Arial" charset="0"/>
                <a:cs typeface="Arial" charset="0"/>
              </a:rPr>
              <a:t>Positionieren: </a:t>
            </a:r>
            <a:r>
              <a:rPr lang="de-CH" sz="1800" dirty="0" smtClean="0">
                <a:latin typeface="Arial" charset="0"/>
                <a:cs typeface="Arial" charset="0"/>
              </a:rPr>
              <a:t>Dachmarke BERUFSBILDUNGPLUS.CH als Symbol </a:t>
            </a:r>
            <a:br>
              <a:rPr lang="de-CH" sz="1800" dirty="0" smtClean="0">
                <a:latin typeface="Arial" charset="0"/>
                <a:cs typeface="Arial" charset="0"/>
              </a:rPr>
            </a:br>
            <a:r>
              <a:rPr lang="de-CH" sz="1800" dirty="0" smtClean="0">
                <a:latin typeface="Arial" charset="0"/>
                <a:cs typeface="Arial" charset="0"/>
              </a:rPr>
              <a:t>für die Berufsbildung als Ganzes stärken.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b="1" dirty="0" smtClean="0"/>
              <a:t>Sensibilisieren: </a:t>
            </a:r>
            <a:r>
              <a:rPr lang="de-CH" sz="1800" dirty="0" smtClean="0"/>
              <a:t>Grundwissen </a:t>
            </a:r>
            <a:r>
              <a:rPr lang="de-CH" sz="1800" dirty="0"/>
              <a:t>über die </a:t>
            </a:r>
            <a:r>
              <a:rPr lang="de-CH" sz="1800" dirty="0" smtClean="0"/>
              <a:t>Berufsbildung vermitteln.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b="1" dirty="0" smtClean="0"/>
              <a:t>Mobilisieren</a:t>
            </a:r>
            <a:r>
              <a:rPr lang="de-CH" sz="1800" dirty="0"/>
              <a:t>: </a:t>
            </a:r>
            <a:r>
              <a:rPr lang="de-CH" sz="1800" dirty="0" smtClean="0"/>
              <a:t>Multiplikatoren in die Kampagne einbinden.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b="1" dirty="0" smtClean="0"/>
              <a:t>Fokussieren</a:t>
            </a:r>
            <a:r>
              <a:rPr lang="de-CH" sz="1800" dirty="0" smtClean="0"/>
              <a:t>:</a:t>
            </a:r>
            <a:r>
              <a:rPr lang="de-CH" sz="1800" b="1" dirty="0" smtClean="0"/>
              <a:t> </a:t>
            </a:r>
            <a:r>
              <a:rPr lang="de-CH" sz="1800" dirty="0" smtClean="0"/>
              <a:t>Themen- und zielgruppenspezifische Massnahmen umsetzen.</a:t>
            </a:r>
          </a:p>
          <a:p>
            <a:pPr marL="0" indent="0" eaLnBrk="1" hangingPunct="1">
              <a:lnSpc>
                <a:spcPts val="2100"/>
              </a:lnSpc>
              <a:spcBef>
                <a:spcPts val="1200"/>
              </a:spcBef>
              <a:spcAft>
                <a:spcPts val="800"/>
              </a:spcAft>
            </a:pPr>
            <a:r>
              <a:rPr lang="de-CH" sz="1800" b="1" dirty="0" smtClean="0"/>
              <a:t>Strategie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dirty="0" smtClean="0"/>
              <a:t>System kommunizieren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dirty="0" smtClean="0"/>
              <a:t>Komplexität reduzieren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dirty="0" smtClean="0"/>
              <a:t>Botschaften aktivieren</a:t>
            </a:r>
          </a:p>
          <a:p>
            <a:pPr marL="285750" indent="-285750" eaLnBrk="1" hangingPunct="1">
              <a:lnSpc>
                <a:spcPts val="2100"/>
              </a:lnSpc>
              <a:spcBef>
                <a:spcPct val="0"/>
              </a:spcBef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sz="1800" dirty="0" smtClean="0"/>
              <a:t>Einzigartigkeit signalisieren</a:t>
            </a:r>
            <a:endParaRPr lang="de-CH" sz="1800" dirty="0" smtClean="0">
              <a:latin typeface="Arial" charset="0"/>
              <a:cs typeface="Arial" charset="0"/>
            </a:endParaRP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BE4556-87EB-423D-BAE1-D98E6E86902A}" type="slidenum">
              <a:rPr lang="de-CH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CH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Neuer Auftritt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16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78" y="1638092"/>
            <a:ext cx="7990278" cy="38164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Gruppieren 23"/>
          <p:cNvGrpSpPr/>
          <p:nvPr/>
        </p:nvGrpSpPr>
        <p:grpSpPr>
          <a:xfrm>
            <a:off x="755563" y="998834"/>
            <a:ext cx="5904656" cy="3636851"/>
            <a:chOff x="755563" y="980728"/>
            <a:chExt cx="5904656" cy="3636851"/>
          </a:xfrm>
        </p:grpSpPr>
        <p:sp>
          <p:nvSpPr>
            <p:cNvPr id="6" name="Ellipse 5"/>
            <p:cNvSpPr/>
            <p:nvPr/>
          </p:nvSpPr>
          <p:spPr>
            <a:xfrm>
              <a:off x="755563" y="4113523"/>
              <a:ext cx="5472608" cy="50405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>
              <a:off x="4067931" y="1295721"/>
              <a:ext cx="1440160" cy="2790643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/>
            <p:cNvSpPr txBox="1"/>
            <p:nvPr/>
          </p:nvSpPr>
          <p:spPr>
            <a:xfrm>
              <a:off x="4932027" y="98072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 smtClean="0">
                  <a:solidFill>
                    <a:srgbClr val="002060"/>
                  </a:solidFill>
                </a:rPr>
                <a:t>Einstieg: BGB</a:t>
              </a:r>
              <a:endParaRPr lang="de-CH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1051979" y="4437351"/>
            <a:ext cx="5608240" cy="1673874"/>
            <a:chOff x="1051979" y="4446404"/>
            <a:chExt cx="5608240" cy="1673874"/>
          </a:xfrm>
        </p:grpSpPr>
        <p:sp>
          <p:nvSpPr>
            <p:cNvPr id="10" name="Ellipse 9"/>
            <p:cNvSpPr/>
            <p:nvPr/>
          </p:nvSpPr>
          <p:spPr>
            <a:xfrm>
              <a:off x="1051979" y="4446404"/>
              <a:ext cx="3592016" cy="50405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H="1" flipV="1">
              <a:off x="4079503" y="4950460"/>
              <a:ext cx="348468" cy="836937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923915" y="575094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 smtClean="0">
                  <a:solidFill>
                    <a:srgbClr val="002060"/>
                  </a:solidFill>
                </a:rPr>
                <a:t>Karrieremöglichkeiten</a:t>
              </a:r>
              <a:endParaRPr lang="de-CH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Ellipse 17"/>
          <p:cNvSpPr/>
          <p:nvPr/>
        </p:nvSpPr>
        <p:spPr>
          <a:xfrm>
            <a:off x="1187611" y="4779285"/>
            <a:ext cx="2232248" cy="36004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1547664" y="5197536"/>
            <a:ext cx="385127" cy="91368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51506" y="6084004"/>
            <a:ext cx="504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002060"/>
                </a:solidFill>
              </a:rPr>
              <a:t>Claim: aktiv, gibt eine Richtung vor, positiv</a:t>
            </a:r>
            <a:endParaRPr lang="de-CH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2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Französisch / Italienisch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17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93" y="1340768"/>
            <a:ext cx="5129536" cy="244827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693" y="4071605"/>
            <a:ext cx="5129536" cy="24537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0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Massnahmen 2015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1214414" y="1571612"/>
            <a:ext cx="7215187" cy="452168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Neugestaltung der Webseite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Werbespot und Wettbewerb über Lokalradios </a:t>
            </a:r>
            <a:r>
              <a:rPr lang="de-CH" dirty="0"/>
              <a:t>(Interkantonaler Tag der </a:t>
            </a:r>
            <a:r>
              <a:rPr lang="de-CH" dirty="0" smtClean="0"/>
              <a:t>Berufsbildung am 6. Mai)</a:t>
            </a:r>
            <a:endParaRPr lang="de-CH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August: Plakataushang und Aushang im </a:t>
            </a:r>
            <a:r>
              <a:rPr lang="de-CH" dirty="0" err="1" smtClean="0"/>
              <a:t>öV</a:t>
            </a:r>
            <a:endParaRPr lang="de-CH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Verbundpartnermassnahmen</a:t>
            </a:r>
          </a:p>
          <a:p>
            <a:pPr lvl="1" indent="-3889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Verbundpartner-Info (Newsletter)</a:t>
            </a:r>
          </a:p>
          <a:p>
            <a:pPr lvl="1" indent="-3889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Expertengruppe</a:t>
            </a:r>
          </a:p>
          <a:p>
            <a:pPr lvl="1" indent="-3889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err="1" smtClean="0"/>
              <a:t>Give-aways</a:t>
            </a:r>
            <a:endParaRPr lang="de-CH" dirty="0" smtClean="0"/>
          </a:p>
          <a:p>
            <a:pPr lvl="1" indent="-38893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Messe- und Displaymaterial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CH" dirty="0" smtClean="0"/>
              <a:t>Text-/</a:t>
            </a:r>
            <a:r>
              <a:rPr lang="de-CH" dirty="0" err="1" smtClean="0"/>
              <a:t>Bildpool</a:t>
            </a:r>
            <a:r>
              <a:rPr lang="de-CH" dirty="0" smtClean="0"/>
              <a:t> für Fach-, Verbands- und Publikumsmedien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74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19</a:t>
            </a:fld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14414" y="1571612"/>
            <a:ext cx="7643836" cy="43776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9250" indent="-857250">
              <a:lnSpc>
                <a:spcPct val="100000"/>
              </a:lnSpc>
              <a:buFont typeface="+mj-lt"/>
              <a:buAutoNum type="romanUcPeriod" startAt="4"/>
            </a:pP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Internetseite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Leitfaden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2936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News des SBFI</a:t>
            </a:r>
            <a:endParaRPr lang="de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1214414" y="1571612"/>
            <a:ext cx="7215187" cy="509774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CH" dirty="0" smtClean="0"/>
              <a:t>Nationaler Qualifikationsrahmen =&gt; Beitrag 1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Pauschalbeiträge Entwicklung und Revision =&gt; Beitrag 2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Konsistenzprüfung =&gt; Beitrag 3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Finanzierung der Vorbereitungskurse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Englische Titelbezeichnungen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Werbekampagne</a:t>
            </a:r>
          </a:p>
          <a:p>
            <a:pPr>
              <a:buFont typeface="Wingdings" pitchFamily="2" charset="2"/>
              <a:buChar char="§"/>
            </a:pPr>
            <a:r>
              <a:rPr lang="de-CH" dirty="0" smtClean="0"/>
              <a:t>Internetseite und Leitfaden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F50BAB-9785-48F3-B878-EB29CA323207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7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2800" dirty="0" smtClean="0"/>
              <a:t>Internetseite und Leitfaden</a:t>
            </a:r>
            <a:endParaRPr lang="de-CH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1214414" y="1571612"/>
            <a:ext cx="7215187" cy="45216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Neue, auf das Kundenprofil zugeschnittene Internetseite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Neuer Leitfaden zur Entwicklung und Revision von Prüfungsordnungen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Beispiele und Vorlagen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Demnächst: neuer Leitfaden zur Erarbeitung der Prüfungswegleitung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64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Internetseite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21</a:t>
            </a:fld>
            <a:endParaRPr lang="de-CH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7973" t="8890" r="19020" b="5767"/>
          <a:stretch/>
        </p:blipFill>
        <p:spPr>
          <a:xfrm>
            <a:off x="1331640" y="1214420"/>
            <a:ext cx="6912768" cy="52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 noGrp="1"/>
          </p:cNvSpPr>
          <p:nvPr>
            <p:ph type="ctrTitle"/>
          </p:nvPr>
        </p:nvSpPr>
        <p:spPr>
          <a:xfrm>
            <a:off x="4499992" y="1268760"/>
            <a:ext cx="5638472" cy="3168352"/>
          </a:xfrm>
          <a:prstGeom prst="rect">
            <a:avLst/>
          </a:prstGeom>
        </p:spPr>
        <p:txBody>
          <a:bodyPr lIns="91424" tIns="45712" rIns="91424" bIns="45712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6000" dirty="0" smtClean="0">
                <a:solidFill>
                  <a:schemeClr val="accent2">
                    <a:lumMod val="75000"/>
                  </a:schemeClr>
                </a:solidFill>
              </a:rPr>
              <a:t>Vielen Dank für Ihre Aufmerk-</a:t>
            </a:r>
            <a:r>
              <a:rPr lang="de-CH" sz="6000" dirty="0" err="1" smtClean="0">
                <a:solidFill>
                  <a:schemeClr val="accent2">
                    <a:lumMod val="75000"/>
                  </a:schemeClr>
                </a:solidFill>
              </a:rPr>
              <a:t>samkeit</a:t>
            </a:r>
            <a:r>
              <a:rPr lang="de-CH" sz="600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de-CH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899178" cy="5476047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bbt-bib\AppData\Local\Temp\$$_1A96\Banner_HBB_Laufbaehnler_245x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10439"/>
            <a:ext cx="191541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3</a:t>
            </a:fld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14414" y="1571612"/>
            <a:ext cx="7215187" cy="43776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9250" indent="-857250">
              <a:lnSpc>
                <a:spcPct val="100000"/>
              </a:lnSpc>
              <a:buFont typeface="+mj-lt"/>
              <a:buAutoNum type="romanUcPeriod"/>
            </a:pPr>
            <a:r>
              <a:rPr lang="de-CH" sz="4400" dirty="0" smtClean="0">
                <a:solidFill>
                  <a:schemeClr val="accent2">
                    <a:lumMod val="75000"/>
                  </a:schemeClr>
                </a:solidFill>
              </a:rPr>
              <a:t>Finanzierung der Vorbereitungskurse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418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>
          <a:xfrm>
            <a:off x="6645019" y="6237312"/>
            <a:ext cx="2233612" cy="365125"/>
          </a:xfrm>
        </p:spPr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678066" cy="714379"/>
          </a:xfrm>
        </p:spPr>
        <p:txBody>
          <a:bodyPr/>
          <a:lstStyle/>
          <a:p>
            <a:r>
              <a:rPr lang="de-CH" dirty="0" smtClean="0">
                <a:latin typeface="Arial" charset="0"/>
              </a:rPr>
              <a:t>Massnahmenpaket</a:t>
            </a:r>
            <a:endParaRPr lang="de-CH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78810" y="1440995"/>
            <a:ext cx="7315200" cy="4802380"/>
            <a:chOff x="1210759" y="2548950"/>
            <a:chExt cx="7315200" cy="388620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1210759" y="2548950"/>
              <a:ext cx="7315200" cy="3886200"/>
              <a:chOff x="1210759" y="2548950"/>
              <a:chExt cx="7315200" cy="3886200"/>
            </a:xfrm>
          </p:grpSpPr>
          <p:sp>
            <p:nvSpPr>
              <p:cNvPr id="20" name="Oval 2"/>
              <p:cNvSpPr>
                <a:spLocks noChangeArrowheads="1"/>
              </p:cNvSpPr>
              <p:nvPr/>
            </p:nvSpPr>
            <p:spPr bwMode="auto">
              <a:xfrm>
                <a:off x="1210759" y="2548950"/>
                <a:ext cx="7315200" cy="3886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 flipH="1">
                <a:off x="3666007" y="4967174"/>
                <a:ext cx="578656" cy="134652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22" name="Line 5"/>
              <p:cNvSpPr>
                <a:spLocks noChangeShapeType="1"/>
              </p:cNvSpPr>
              <p:nvPr/>
            </p:nvSpPr>
            <p:spPr bwMode="auto">
              <a:xfrm>
                <a:off x="5573014" y="5063416"/>
                <a:ext cx="903011" cy="113374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 flipV="1">
                <a:off x="1419572" y="4640775"/>
                <a:ext cx="1893037" cy="42264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24" name="Oval 3"/>
              <p:cNvSpPr>
                <a:spLocks noChangeArrowheads="1"/>
              </p:cNvSpPr>
              <p:nvPr/>
            </p:nvSpPr>
            <p:spPr bwMode="auto">
              <a:xfrm>
                <a:off x="3312609" y="3823388"/>
                <a:ext cx="3111500" cy="127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CH" dirty="0"/>
              </a:p>
            </p:txBody>
          </p:sp>
        </p:grp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904687" y="2700926"/>
              <a:ext cx="1771650" cy="8468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sz="1700" b="1" dirty="0" smtClean="0"/>
                <a:t>Finanzielle Unterschiede gegenüber der Tertiärstufe A</a:t>
              </a:r>
              <a:endParaRPr lang="fr-CH" sz="1700" b="1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090498" y="2937360"/>
              <a:ext cx="1771650" cy="635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sz="1700" b="1" dirty="0" smtClean="0"/>
                <a:t>Konkurrenz zu den FH und der Weiterbildung</a:t>
              </a:r>
              <a:endParaRPr lang="fr-CH" sz="1700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217824" y="5505085"/>
              <a:ext cx="1689193" cy="635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sz="1700" b="1" dirty="0" smtClean="0"/>
                <a:t>Bekanntheit bei ausländischen Unternehmen</a:t>
              </a:r>
              <a:endParaRPr lang="fr-CH" sz="1700" b="1" dirty="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050364" y="5253653"/>
              <a:ext cx="1837538" cy="42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sz="1700" b="1" dirty="0" smtClean="0"/>
                <a:t>Soziale Anerkennung</a:t>
              </a:r>
              <a:endParaRPr lang="de-DE" sz="1700" b="1" dirty="0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095866" y="5223839"/>
              <a:ext cx="1771650" cy="423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sz="1700" b="1" dirty="0" smtClean="0"/>
                <a:t>Bekanntheit im Ausland</a:t>
              </a:r>
              <a:endParaRPr lang="fr-CH" sz="1700" dirty="0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331640" y="3952285"/>
              <a:ext cx="1771650" cy="6351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330200">
                <a:lnSpc>
                  <a:spcPct val="100000"/>
                </a:lnSpc>
                <a:tabLst>
                  <a:tab pos="8521700" algn="r"/>
                </a:tabLst>
              </a:pPr>
              <a:r>
                <a:rPr lang="de-DE" sz="1700" b="1" dirty="0" smtClean="0"/>
                <a:t>Mobilität auf dem Arbeitsmarkt</a:t>
              </a:r>
              <a:endParaRPr lang="fr-CH" sz="1700" dirty="0"/>
            </a:p>
          </p:txBody>
        </p:sp>
      </p:grp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434058" y="3429000"/>
            <a:ext cx="235806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330200">
              <a:lnSpc>
                <a:spcPct val="100000"/>
              </a:lnSpc>
              <a:tabLst>
                <a:tab pos="8521700" algn="r"/>
              </a:tabLst>
            </a:pP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Höhere Berufsbildung</a:t>
            </a:r>
            <a:endParaRPr lang="fr-CH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6192160" y="4025972"/>
            <a:ext cx="1836224" cy="55931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463275" y="3237210"/>
            <a:ext cx="177165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330200">
              <a:lnSpc>
                <a:spcPct val="100000"/>
              </a:lnSpc>
              <a:tabLst>
                <a:tab pos="8521700" algn="r"/>
              </a:tabLst>
            </a:pPr>
            <a:r>
              <a:rPr lang="de-DE" sz="1700" b="1" dirty="0" smtClean="0"/>
              <a:t>Vereinfachung der Verfahren</a:t>
            </a:r>
            <a:endParaRPr lang="fr-CH" sz="1700" dirty="0"/>
          </a:p>
        </p:txBody>
      </p:sp>
      <p:sp>
        <p:nvSpPr>
          <p:cNvPr id="3" name="Pfeil nach unten 2"/>
          <p:cNvSpPr/>
          <p:nvPr/>
        </p:nvSpPr>
        <p:spPr>
          <a:xfrm rot="19706420">
            <a:off x="3717027" y="2769233"/>
            <a:ext cx="373660" cy="6796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 flipV="1">
            <a:off x="6009657" y="2407897"/>
            <a:ext cx="1514671" cy="9610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 flipV="1">
            <a:off x="4714341" y="1499311"/>
            <a:ext cx="0" cy="145908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1818415" y="2362815"/>
            <a:ext cx="1457442" cy="100612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39" name="Ellipse 38"/>
          <p:cNvSpPr/>
          <p:nvPr/>
        </p:nvSpPr>
        <p:spPr>
          <a:xfrm>
            <a:off x="2555776" y="1566446"/>
            <a:ext cx="2014357" cy="1270162"/>
          </a:xfrm>
          <a:prstGeom prst="ellipse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Pfeil nach unten 39"/>
          <p:cNvSpPr/>
          <p:nvPr/>
        </p:nvSpPr>
        <p:spPr>
          <a:xfrm rot="13352716">
            <a:off x="3379958" y="4113123"/>
            <a:ext cx="373660" cy="6796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Pfeil nach unten 40"/>
          <p:cNvSpPr/>
          <p:nvPr/>
        </p:nvSpPr>
        <p:spPr>
          <a:xfrm rot="16200000">
            <a:off x="2983155" y="3383034"/>
            <a:ext cx="373660" cy="6796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Pfeil nach unten 41"/>
          <p:cNvSpPr/>
          <p:nvPr/>
        </p:nvSpPr>
        <p:spPr>
          <a:xfrm rot="7918389">
            <a:off x="5679637" y="3996965"/>
            <a:ext cx="373660" cy="6796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3" name="Pfeil nach unten 42"/>
          <p:cNvSpPr/>
          <p:nvPr/>
        </p:nvSpPr>
        <p:spPr>
          <a:xfrm rot="5400000">
            <a:off x="5927256" y="3409578"/>
            <a:ext cx="373660" cy="6796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4" name="Pfeil nach unten 43"/>
          <p:cNvSpPr/>
          <p:nvPr/>
        </p:nvSpPr>
        <p:spPr>
          <a:xfrm rot="2133766">
            <a:off x="5273238" y="2804532"/>
            <a:ext cx="373660" cy="6796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Pfeil nach unten 44"/>
          <p:cNvSpPr/>
          <p:nvPr/>
        </p:nvSpPr>
        <p:spPr>
          <a:xfrm rot="10800000">
            <a:off x="4527512" y="4305481"/>
            <a:ext cx="373660" cy="67968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07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Ziele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5</a:t>
            </a:fld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108447762"/>
              </p:ext>
            </p:extLst>
          </p:nvPr>
        </p:nvGraphicFramePr>
        <p:xfrm>
          <a:off x="107504" y="1556792"/>
          <a:ext cx="8136904" cy="387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e 7"/>
          <p:cNvSpPr/>
          <p:nvPr/>
        </p:nvSpPr>
        <p:spPr>
          <a:xfrm>
            <a:off x="1259632" y="4653136"/>
            <a:ext cx="792088" cy="70185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62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  <p:pic>
        <p:nvPicPr>
          <p:cNvPr id="5" name="Inhaltsplatzhalter 4"/>
          <p:cNvPicPr>
            <a:picLocks noGrp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12776"/>
            <a:ext cx="813690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itel 3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Übersicht: Systemwechsel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52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606058" cy="714379"/>
          </a:xfrm>
        </p:spPr>
        <p:txBody>
          <a:bodyPr/>
          <a:lstStyle/>
          <a:p>
            <a:r>
              <a:rPr lang="fr-CH" dirty="0" err="1" smtClean="0"/>
              <a:t>Systemwechsel</a:t>
            </a:r>
            <a:r>
              <a:rPr lang="fr-CH" dirty="0" smtClean="0"/>
              <a:t>: Monitoring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7</a:t>
            </a:fld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4438852"/>
            <a:ext cx="4176464" cy="830997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41275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de-CH" sz="2400" b="1" dirty="0" smtClean="0">
                <a:solidFill>
                  <a:schemeClr val="bg1">
                    <a:lumMod val="65000"/>
                  </a:schemeClr>
                </a:solidFill>
              </a:rPr>
              <a:t>Altes</a:t>
            </a:r>
          </a:p>
          <a:p>
            <a:r>
              <a:rPr lang="de-CH" sz="2400" b="1" dirty="0" smtClean="0">
                <a:solidFill>
                  <a:schemeClr val="bg1">
                    <a:lumMod val="65000"/>
                  </a:schemeClr>
                </a:solidFill>
              </a:rPr>
              <a:t>Finanzierungsmodell</a:t>
            </a:r>
            <a:endParaRPr lang="de-CH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2736304" cy="2574453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3361271" y="1620271"/>
            <a:ext cx="2133426" cy="633239"/>
          </a:xfrm>
          <a:prstGeom prst="borderCallout1">
            <a:avLst>
              <a:gd name="adj1" fmla="val 570636"/>
              <a:gd name="adj2" fmla="val 49641"/>
              <a:gd name="adj3" fmla="val 97240"/>
              <a:gd name="adj4" fmla="val 50407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de-CH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Systemwechsel</a:t>
            </a:r>
            <a:endParaRPr lang="fr-CH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7984" y="4438852"/>
            <a:ext cx="4392488" cy="830997"/>
          </a:xfrm>
          <a:prstGeom prst="rect">
            <a:avLst/>
          </a:prstGeom>
          <a:pattFill prst="ltDn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Neues Finanzierungs-</a:t>
            </a:r>
          </a:p>
          <a:p>
            <a:r>
              <a:rPr lang="de-CH" sz="2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modell</a:t>
            </a:r>
            <a:endParaRPr lang="de-CH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Prozessübersicht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8</a:t>
            </a:fld>
            <a:endParaRPr lang="de-CH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755576" y="3938976"/>
            <a:ext cx="6552728" cy="0"/>
          </a:xfrm>
          <a:prstGeom prst="straightConnector1">
            <a:avLst/>
          </a:prstGeom>
          <a:ln w="476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1331640" y="3655908"/>
            <a:ext cx="0" cy="72008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264764" y="3573235"/>
            <a:ext cx="0" cy="72008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627784" y="3655908"/>
            <a:ext cx="0" cy="72008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39753" y="4370324"/>
            <a:ext cx="12241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smtClean="0"/>
              <a:t>15.01.2015</a:t>
            </a:r>
            <a:endParaRPr lang="de-CH" sz="13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917869" y="4301284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smtClean="0">
                <a:solidFill>
                  <a:srgbClr val="C00000"/>
                </a:solidFill>
              </a:rPr>
              <a:t>1.1.2017</a:t>
            </a:r>
            <a:endParaRPr lang="de-CH" sz="1300" b="1" dirty="0">
              <a:solidFill>
                <a:srgbClr val="C0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111348" y="4370323"/>
            <a:ext cx="12241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smtClean="0"/>
              <a:t>21.04.2015</a:t>
            </a:r>
            <a:endParaRPr lang="de-CH" sz="13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6917" y="4318712"/>
            <a:ext cx="12241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smtClean="0"/>
              <a:t>Herbst 2016</a:t>
            </a:r>
            <a:endParaRPr lang="de-CH" sz="1300" b="1" dirty="0"/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7308304" y="3933275"/>
            <a:ext cx="1462802" cy="0"/>
          </a:xfrm>
          <a:prstGeom prst="straightConnector1">
            <a:avLst/>
          </a:prstGeom>
          <a:ln w="4762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gende mit Linie 1 28"/>
          <p:cNvSpPr/>
          <p:nvPr/>
        </p:nvSpPr>
        <p:spPr>
          <a:xfrm>
            <a:off x="1295636" y="1814783"/>
            <a:ext cx="1332148" cy="515983"/>
          </a:xfrm>
          <a:prstGeom prst="borderCallout1">
            <a:avLst>
              <a:gd name="adj1" fmla="val 517002"/>
              <a:gd name="adj2" fmla="val 46579"/>
              <a:gd name="adj3" fmla="val 103429"/>
              <a:gd name="adj4" fmla="val 47958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Informations-anlass SBFI</a:t>
            </a:r>
            <a:endParaRPr lang="de-CH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eschweifte Klammer links 29"/>
          <p:cNvSpPr/>
          <p:nvPr/>
        </p:nvSpPr>
        <p:spPr>
          <a:xfrm rot="16200000">
            <a:off x="1799692" y="4388927"/>
            <a:ext cx="324036" cy="1296144"/>
          </a:xfrm>
          <a:prstGeom prst="leftBrace">
            <a:avLst>
              <a:gd name="adj1" fmla="val 8333"/>
              <a:gd name="adj2" fmla="val 49618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200001" y="5199017"/>
            <a:ext cx="1523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srgbClr val="0070C0"/>
                </a:solidFill>
              </a:rPr>
              <a:t>Vernehmlassung</a:t>
            </a:r>
          </a:p>
          <a:p>
            <a:r>
              <a:rPr lang="de-CH" sz="1400" b="1" dirty="0" smtClean="0">
                <a:solidFill>
                  <a:srgbClr val="0070C0"/>
                </a:solidFill>
              </a:rPr>
              <a:t>BBG-</a:t>
            </a:r>
            <a:r>
              <a:rPr lang="de-CH" sz="1400" dirty="0" smtClean="0">
                <a:solidFill>
                  <a:srgbClr val="0070C0"/>
                </a:solidFill>
              </a:rPr>
              <a:t>Änderung </a:t>
            </a:r>
            <a:endParaRPr lang="de-CH" sz="1400" b="1" dirty="0">
              <a:solidFill>
                <a:srgbClr val="0070C0"/>
              </a:solidFill>
            </a:endParaRPr>
          </a:p>
        </p:txBody>
      </p:sp>
      <p:sp>
        <p:nvSpPr>
          <p:cNvPr id="33" name="Geschweifte Klammer links 32"/>
          <p:cNvSpPr/>
          <p:nvPr/>
        </p:nvSpPr>
        <p:spPr>
          <a:xfrm rot="5400000">
            <a:off x="3039845" y="3104249"/>
            <a:ext cx="324041" cy="1103318"/>
          </a:xfrm>
          <a:prstGeom prst="leftBrace">
            <a:avLst>
              <a:gd name="adj1" fmla="val 8333"/>
              <a:gd name="adj2" fmla="val 4961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Textfeld 33"/>
          <p:cNvSpPr txBox="1"/>
          <p:nvPr/>
        </p:nvSpPr>
        <p:spPr>
          <a:xfrm>
            <a:off x="2414357" y="2755223"/>
            <a:ext cx="1530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Auswertung </a:t>
            </a:r>
            <a:r>
              <a:rPr lang="de-CH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Vernehm-lassung</a:t>
            </a:r>
            <a:endParaRPr lang="de-CH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Geschweifte Klammer links 34"/>
          <p:cNvSpPr/>
          <p:nvPr/>
        </p:nvSpPr>
        <p:spPr>
          <a:xfrm rot="5400000">
            <a:off x="3988231" y="3450183"/>
            <a:ext cx="324041" cy="411449"/>
          </a:xfrm>
          <a:prstGeom prst="leftBrace">
            <a:avLst>
              <a:gd name="adj1" fmla="val 8333"/>
              <a:gd name="adj2" fmla="val 4961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Textfeld 35"/>
          <p:cNvSpPr txBox="1"/>
          <p:nvPr/>
        </p:nvSpPr>
        <p:spPr>
          <a:xfrm>
            <a:off x="3385166" y="2862945"/>
            <a:ext cx="153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Entscheid Bundesrat</a:t>
            </a:r>
            <a:endParaRPr lang="de-CH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305554" y="2792582"/>
            <a:ext cx="1918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Entscheid Parlament</a:t>
            </a:r>
          </a:p>
          <a:p>
            <a:pPr algn="ctr"/>
            <a:r>
              <a:rPr lang="de-CH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(Verabschiedung BFI-Botschaft)</a:t>
            </a:r>
            <a:endParaRPr lang="de-CH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173962" y="5015819"/>
            <a:ext cx="1611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Ausführungs-bestimmungen </a:t>
            </a:r>
            <a:r>
              <a:rPr lang="de-CH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BBV</a:t>
            </a:r>
            <a:endParaRPr lang="de-CH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Geschweifte Klammer links 42"/>
          <p:cNvSpPr/>
          <p:nvPr/>
        </p:nvSpPr>
        <p:spPr>
          <a:xfrm rot="16200000">
            <a:off x="7791569" y="4125046"/>
            <a:ext cx="324036" cy="1296144"/>
          </a:xfrm>
          <a:prstGeom prst="leftBrace">
            <a:avLst>
              <a:gd name="adj1" fmla="val 8333"/>
              <a:gd name="adj2" fmla="val 49618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Legende mit Linie 1 44"/>
          <p:cNvSpPr/>
          <p:nvPr/>
        </p:nvSpPr>
        <p:spPr>
          <a:xfrm>
            <a:off x="6647637" y="1774639"/>
            <a:ext cx="1332148" cy="515983"/>
          </a:xfrm>
          <a:prstGeom prst="borderCallout1">
            <a:avLst>
              <a:gd name="adj1" fmla="val 499281"/>
              <a:gd name="adj2" fmla="val 47560"/>
              <a:gd name="adj3" fmla="val 103429"/>
              <a:gd name="adj4" fmla="val 47958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Inkrafttreten</a:t>
            </a:r>
            <a:endParaRPr lang="de-CH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9</a:t>
            </a:fld>
            <a:endParaRPr lang="de-CH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214414" y="1571612"/>
            <a:ext cx="7643836" cy="43776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7429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9250" indent="-857250">
              <a:lnSpc>
                <a:spcPct val="100000"/>
              </a:lnSpc>
              <a:buFont typeface="+mj-lt"/>
              <a:buAutoNum type="romanUcPeriod" startAt="2"/>
            </a:pP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Englische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Übersetzung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 der </a:t>
            </a: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Titel</a:t>
            </a:r>
            <a:r>
              <a:rPr lang="fr-FR" sz="4400" dirty="0" smtClean="0">
                <a:solidFill>
                  <a:schemeClr val="accent2">
                    <a:lumMod val="75000"/>
                  </a:schemeClr>
                </a:solidFill>
              </a:rPr>
              <a:t> der </a:t>
            </a:r>
            <a:r>
              <a:rPr lang="fr-FR" sz="4400" dirty="0" err="1" smtClean="0">
                <a:solidFill>
                  <a:schemeClr val="accent2">
                    <a:lumMod val="75000"/>
                  </a:schemeClr>
                </a:solidFill>
              </a:rPr>
              <a:t>Berufsbildung</a:t>
            </a:r>
            <a:endParaRPr lang="fr-CH" sz="4400" dirty="0"/>
          </a:p>
        </p:txBody>
      </p:sp>
    </p:spTree>
    <p:extLst>
      <p:ext uri="{BB962C8B-B14F-4D97-AF65-F5344CB8AC3E}">
        <p14:creationId xmlns:p14="http://schemas.microsoft.com/office/powerpoint/2010/main" val="20414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schlag_Standardpräsentation_BBT_d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3200" b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/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Vorschlag_Standardpräsentation_BBT_d</Template>
  <TotalTime>0</TotalTime>
  <Words>652</Words>
  <Application>Microsoft Office PowerPoint</Application>
  <PresentationFormat>Affichage à l'écran (4:3)</PresentationFormat>
  <Paragraphs>222</Paragraphs>
  <Slides>22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Symbol</vt:lpstr>
      <vt:lpstr>Wingdings</vt:lpstr>
      <vt:lpstr>Times New Roman</vt:lpstr>
      <vt:lpstr>Calibri</vt:lpstr>
      <vt:lpstr>Vorschlag_Standardpräsentation_BBT_d</vt:lpstr>
      <vt:lpstr>Erfahrungsaustausch  </vt:lpstr>
      <vt:lpstr>News des SBFI</vt:lpstr>
      <vt:lpstr>Présentation PowerPoint</vt:lpstr>
      <vt:lpstr>Massnahmenpaket</vt:lpstr>
      <vt:lpstr>Ziele</vt:lpstr>
      <vt:lpstr>Übersicht: Systemwechsel</vt:lpstr>
      <vt:lpstr>Systemwechsel: Monitoring</vt:lpstr>
      <vt:lpstr>Prozessübersicht</vt:lpstr>
      <vt:lpstr>Présentation PowerPoint</vt:lpstr>
      <vt:lpstr>Ausgangslage</vt:lpstr>
      <vt:lpstr>Zusammensetzung der Titelbezeichnung</vt:lpstr>
      <vt:lpstr>Umsetzung</vt:lpstr>
      <vt:lpstr>Umsetzung</vt:lpstr>
      <vt:lpstr>Présentation PowerPoint</vt:lpstr>
      <vt:lpstr>BERUFSBILDUNGPLUS.CH 2015-2019 </vt:lpstr>
      <vt:lpstr>Neuer Auftritt</vt:lpstr>
      <vt:lpstr>Französisch / Italienisch</vt:lpstr>
      <vt:lpstr>Massnahmen 2015</vt:lpstr>
      <vt:lpstr>Présentation PowerPoint</vt:lpstr>
      <vt:lpstr>Internetseite und Leitfaden</vt:lpstr>
      <vt:lpstr>Internetseite</vt:lpstr>
      <vt:lpstr>Vielen Dank für Ihre Aufmerk-samkeit!</vt:lpstr>
    </vt:vector>
  </TitlesOfParts>
  <Company>EVD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Arial_52_fett</dc:title>
  <dc:creator>Désirée Kunze</dc:creator>
  <cp:lastModifiedBy>Perret Laura SBFI</cp:lastModifiedBy>
  <cp:revision>488</cp:revision>
  <cp:lastPrinted>2015-04-27T07:00:15Z</cp:lastPrinted>
  <dcterms:created xsi:type="dcterms:W3CDTF">2009-07-29T09:47:09Z</dcterms:created>
  <dcterms:modified xsi:type="dcterms:W3CDTF">2015-05-01T06:55:23Z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EVDCFG@15.1400:ActualVersionNumber">
    <vt:lpwstr>2</vt:lpwstr>
  </property>
  <property fmtid="{D5CDD505-2E9C-101B-9397-08002B2CF9AE}" pid="3" name="FSC#EVDCFG@15.1400:ActualVersionCreatedAt">
    <vt:lpwstr>07.05.2013 15:09:48</vt:lpwstr>
  </property>
  <property fmtid="{D5CDD505-2E9C-101B-9397-08002B2CF9AE}" pid="4" name="FSC#EVDCFG@15.1400:ResponsibleBureau_DE">
    <vt:lpwstr>Staatssekretariat für Bildung, Forschung und Innovation SBFI</vt:lpwstr>
  </property>
  <property fmtid="{D5CDD505-2E9C-101B-9397-08002B2CF9AE}" pid="5" name="FSC#EVDCFG@15.1400:ResponsibleBureau_EN">
    <vt:lpwstr>State Secretariat for Education, Research and Innovation SERI</vt:lpwstr>
  </property>
  <property fmtid="{D5CDD505-2E9C-101B-9397-08002B2CF9AE}" pid="6" name="FSC#EVDCFG@15.1400:ResponsibleBureau_FR">
    <vt:lpwstr>Secrétariat d'Etat à la formation, à la recherche et à l'innovation SEFRI</vt:lpwstr>
  </property>
  <property fmtid="{D5CDD505-2E9C-101B-9397-08002B2CF9AE}" pid="7" name="FSC#EVDCFG@15.1400:ResponsibleBureau_IT">
    <vt:lpwstr>Segreteria di Stato per la formazione, la ricerca e l'innovazione SEFRI</vt:lpwstr>
  </property>
  <property fmtid="{D5CDD505-2E9C-101B-9397-08002B2CF9AE}" pid="8" name="FSC#EVDCFG@15.1400:UserInChargeUserTitle">
    <vt:lpwstr/>
  </property>
  <property fmtid="{D5CDD505-2E9C-101B-9397-08002B2CF9AE}" pid="9" name="FSC#EVDCFG@15.1400:UserInChargeUserName">
    <vt:lpwstr/>
  </property>
  <property fmtid="{D5CDD505-2E9C-101B-9397-08002B2CF9AE}" pid="10" name="FSC#EVDCFG@15.1400:UserInChargeUserFirstname">
    <vt:lpwstr/>
  </property>
  <property fmtid="{D5CDD505-2E9C-101B-9397-08002B2CF9AE}" pid="11" name="FSC#EVDCFG@15.1400:UserInChargeUserEnvSalutationDE">
    <vt:lpwstr/>
  </property>
  <property fmtid="{D5CDD505-2E9C-101B-9397-08002B2CF9AE}" pid="12" name="FSC#EVDCFG@15.1400:UserInChargeUserEnvSalutationEN">
    <vt:lpwstr/>
  </property>
  <property fmtid="{D5CDD505-2E9C-101B-9397-08002B2CF9AE}" pid="13" name="FSC#EVDCFG@15.1400:UserInChargeUserEnvSalutationFR">
    <vt:lpwstr/>
  </property>
  <property fmtid="{D5CDD505-2E9C-101B-9397-08002B2CF9AE}" pid="14" name="FSC#EVDCFG@15.1400:UserInChargeUserEnvSalutationIT">
    <vt:lpwstr/>
  </property>
  <property fmtid="{D5CDD505-2E9C-101B-9397-08002B2CF9AE}" pid="15" name="FSC#EVDCFG@15.1400:FilerespUserPersonTitle">
    <vt:lpwstr/>
  </property>
  <property fmtid="{D5CDD505-2E9C-101B-9397-08002B2CF9AE}" pid="16" name="FSC#EVDCFG@15.1400:Address">
    <vt:lpwstr/>
  </property>
  <property fmtid="{D5CDD505-2E9C-101B-9397-08002B2CF9AE}" pid="17" name="FSC#COOSYSTEM@1.1:Container">
    <vt:lpwstr>COO.2101.108.5.1570315</vt:lpwstr>
  </property>
  <property fmtid="{D5CDD505-2E9C-101B-9397-08002B2CF9AE}" pid="18" name="FSC#COOELAK@1.1001:Subject">
    <vt:lpwstr>Jahresdossier pro Ressort. . Ferienplanung, Absenzenlisten, Adressen, Retraiten. Interne Führungsinstrumente, Listen, ...</vt:lpwstr>
  </property>
  <property fmtid="{D5CDD505-2E9C-101B-9397-08002B2CF9AE}" pid="19" name="FSC#COOELAK@1.1001:FileReference">
    <vt:lpwstr>D032.4-DIR Administration (032.4/2011/04014)</vt:lpwstr>
  </property>
  <property fmtid="{D5CDD505-2E9C-101B-9397-08002B2CF9AE}" pid="20" name="FSC#COOELAK@1.1001:FileRefYear">
    <vt:lpwstr>2011</vt:lpwstr>
  </property>
  <property fmtid="{D5CDD505-2E9C-101B-9397-08002B2CF9AE}" pid="21" name="FSC#COOELAK@1.1001:FileRefOrdinal">
    <vt:lpwstr>4014</vt:lpwstr>
  </property>
  <property fmtid="{D5CDD505-2E9C-101B-9397-08002B2CF9AE}" pid="22" name="FSC#COOELAK@1.1001:FileRefOU">
    <vt:lpwstr>DIR /BBT</vt:lpwstr>
  </property>
  <property fmtid="{D5CDD505-2E9C-101B-9397-08002B2CF9AE}" pid="23" name="FSC#COOELAK@1.1001:Organization">
    <vt:lpwstr/>
  </property>
  <property fmtid="{D5CDD505-2E9C-101B-9397-08002B2CF9AE}" pid="24" name="FSC#COOELAK@1.1001:Owner">
    <vt:lpwstr> SBFI Waber</vt:lpwstr>
  </property>
  <property fmtid="{D5CDD505-2E9C-101B-9397-08002B2CF9AE}" pid="25" name="FSC#COOELAK@1.1001:OwnerExtension">
    <vt:lpwstr>+41 31 322 07 06</vt:lpwstr>
  </property>
  <property fmtid="{D5CDD505-2E9C-101B-9397-08002B2CF9AE}" pid="26" name="FSC#COOELAK@1.1001:OwnerFaxExtension">
    <vt:lpwstr>+41 31 323 75 74</vt:lpwstr>
  </property>
  <property fmtid="{D5CDD505-2E9C-101B-9397-08002B2CF9AE}" pid="27" name="FSC#COOELAK@1.1001:DispatchedBy">
    <vt:lpwstr/>
  </property>
  <property fmtid="{D5CDD505-2E9C-101B-9397-08002B2CF9AE}" pid="28" name="FSC#COOELAK@1.1001:DispatchedAt">
    <vt:lpwstr/>
  </property>
  <property fmtid="{D5CDD505-2E9C-101B-9397-08002B2CF9AE}" pid="29" name="FSC#COOELAK@1.1001:ApprovedBy">
    <vt:lpwstr/>
  </property>
  <property fmtid="{D5CDD505-2E9C-101B-9397-08002B2CF9AE}" pid="30" name="FSC#COOELAK@1.1001:ApprovedAt">
    <vt:lpwstr/>
  </property>
  <property fmtid="{D5CDD505-2E9C-101B-9397-08002B2CF9AE}" pid="31" name="FSC#COOELAK@1.1001:Department">
    <vt:lpwstr>Grundsatzfragen und Politik (G&amp;P/SBFI)</vt:lpwstr>
  </property>
  <property fmtid="{D5CDD505-2E9C-101B-9397-08002B2CF9AE}" pid="32" name="FSC#COOELAK@1.1001:CreatedAt">
    <vt:lpwstr>25.04.2013 16:07:51</vt:lpwstr>
  </property>
  <property fmtid="{D5CDD505-2E9C-101B-9397-08002B2CF9AE}" pid="33" name="FSC#COOELAK@1.1001:OU">
    <vt:lpwstr>Direktion (enthält Direktionsbereiche) (DIR/SBFI)</vt:lpwstr>
  </property>
  <property fmtid="{D5CDD505-2E9C-101B-9397-08002B2CF9AE}" pid="34" name="FSC#COOELAK@1.1001:Priority">
    <vt:lpwstr/>
  </property>
  <property fmtid="{D5CDD505-2E9C-101B-9397-08002B2CF9AE}" pid="35" name="FSC#COOELAK@1.1001:ObjBarCode">
    <vt:lpwstr>*COO.2101.108.5.1570315*</vt:lpwstr>
  </property>
  <property fmtid="{D5CDD505-2E9C-101B-9397-08002B2CF9AE}" pid="36" name="FSC#COOELAK@1.1001:RefBarCode">
    <vt:lpwstr>*Präsentation SDK Olten 16.5.13*</vt:lpwstr>
  </property>
  <property fmtid="{D5CDD505-2E9C-101B-9397-08002B2CF9AE}" pid="37" name="FSC#COOELAK@1.1001:FileRefBarCode">
    <vt:lpwstr>*D032.4-DIR Administration (032.4/2011/04014)*</vt:lpwstr>
  </property>
  <property fmtid="{D5CDD505-2E9C-101B-9397-08002B2CF9AE}" pid="38" name="FSC#COOELAK@1.1001:ExternalRef">
    <vt:lpwstr/>
  </property>
  <property fmtid="{D5CDD505-2E9C-101B-9397-08002B2CF9AE}" pid="39" name="FSC#COOELAK@1.1001:IncomingNumber">
    <vt:lpwstr/>
  </property>
  <property fmtid="{D5CDD505-2E9C-101B-9397-08002B2CF9AE}" pid="40" name="FSC#COOELAK@1.1001:IncomingSubject">
    <vt:lpwstr/>
  </property>
  <property fmtid="{D5CDD505-2E9C-101B-9397-08002B2CF9AE}" pid="41" name="FSC#COOELAK@1.1001:ProcessResponsible">
    <vt:lpwstr/>
  </property>
  <property fmtid="{D5CDD505-2E9C-101B-9397-08002B2CF9AE}" pid="42" name="FSC#COOELAK@1.1001:ProcessResponsiblePhone">
    <vt:lpwstr/>
  </property>
  <property fmtid="{D5CDD505-2E9C-101B-9397-08002B2CF9AE}" pid="43" name="FSC#COOELAK@1.1001:ProcessResponsibleMail">
    <vt:lpwstr/>
  </property>
  <property fmtid="{D5CDD505-2E9C-101B-9397-08002B2CF9AE}" pid="44" name="FSC#COOELAK@1.1001:ProcessResponsibleFax">
    <vt:lpwstr/>
  </property>
  <property fmtid="{D5CDD505-2E9C-101B-9397-08002B2CF9AE}" pid="45" name="FSC#COOELAK@1.1001:ApproverFirstName">
    <vt:lpwstr/>
  </property>
  <property fmtid="{D5CDD505-2E9C-101B-9397-08002B2CF9AE}" pid="46" name="FSC#COOELAK@1.1001:ApproverSurName">
    <vt:lpwstr/>
  </property>
  <property fmtid="{D5CDD505-2E9C-101B-9397-08002B2CF9AE}" pid="47" name="FSC#COOELAK@1.1001:ApproverTitle">
    <vt:lpwstr/>
  </property>
  <property fmtid="{D5CDD505-2E9C-101B-9397-08002B2CF9AE}" pid="48" name="FSC#COOELAK@1.1001:ExternalDate">
    <vt:lpwstr/>
  </property>
  <property fmtid="{D5CDD505-2E9C-101B-9397-08002B2CF9AE}" pid="49" name="FSC#COOELAK@1.1001:SettlementApprovedAt">
    <vt:lpwstr/>
  </property>
  <property fmtid="{D5CDD505-2E9C-101B-9397-08002B2CF9AE}" pid="50" name="FSC#COOELAK@1.1001:BaseNumber">
    <vt:lpwstr/>
  </property>
  <property fmtid="{D5CDD505-2E9C-101B-9397-08002B2CF9AE}" pid="51" name="FSC#COOELAK@1.1001:CurrentUserRolePos">
    <vt:lpwstr>Sachbearbeiter/-in</vt:lpwstr>
  </property>
  <property fmtid="{D5CDD505-2E9C-101B-9397-08002B2CF9AE}" pid="52" name="FSC#COOELAK@1.1001:CurrentUserEmail">
    <vt:lpwstr>paolo.bernasconi@sbfi.admin.ch</vt:lpwstr>
  </property>
  <property fmtid="{D5CDD505-2E9C-101B-9397-08002B2CF9AE}" pid="53" name="FSC#ELAKGOV@1.1001:PersonalSubjGender">
    <vt:lpwstr/>
  </property>
  <property fmtid="{D5CDD505-2E9C-101B-9397-08002B2CF9AE}" pid="54" name="FSC#ELAKGOV@1.1001:PersonalSubjFirstName">
    <vt:lpwstr/>
  </property>
  <property fmtid="{D5CDD505-2E9C-101B-9397-08002B2CF9AE}" pid="55" name="FSC#ELAKGOV@1.1001:PersonalSubjSurName">
    <vt:lpwstr/>
  </property>
  <property fmtid="{D5CDD505-2E9C-101B-9397-08002B2CF9AE}" pid="56" name="FSC#ELAKGOV@1.1001:PersonalSubjSalutation">
    <vt:lpwstr/>
  </property>
  <property fmtid="{D5CDD505-2E9C-101B-9397-08002B2CF9AE}" pid="57" name="FSC#ELAKGOV@1.1001:PersonalSubjAddress">
    <vt:lpwstr/>
  </property>
  <property fmtid="{D5CDD505-2E9C-101B-9397-08002B2CF9AE}" pid="58" name="FSC#EVDCFG@15.1400:PositionNumber">
    <vt:lpwstr>032.4</vt:lpwstr>
  </property>
  <property fmtid="{D5CDD505-2E9C-101B-9397-08002B2CF9AE}" pid="59" name="FSC#EVDCFG@15.1400:Dossierref">
    <vt:lpwstr>032.4/2011/04014</vt:lpwstr>
  </property>
  <property fmtid="{D5CDD505-2E9C-101B-9397-08002B2CF9AE}" pid="60" name="FSC#EVDCFG@15.1400:FileRespEmail">
    <vt:lpwstr>claudia.estermann@sbfi.admin.ch</vt:lpwstr>
  </property>
  <property fmtid="{D5CDD505-2E9C-101B-9397-08002B2CF9AE}" pid="61" name="FSC#EVDCFG@15.1400:FileRespFax">
    <vt:lpwstr>+41 31 32 49614</vt:lpwstr>
  </property>
  <property fmtid="{D5CDD505-2E9C-101B-9397-08002B2CF9AE}" pid="62" name="FSC#EVDCFG@15.1400:FileRespHome">
    <vt:lpwstr>Bern</vt:lpwstr>
  </property>
  <property fmtid="{D5CDD505-2E9C-101B-9397-08002B2CF9AE}" pid="63" name="FSC#EVDCFG@15.1400:FileResponsible">
    <vt:lpwstr>Claudia Estermann</vt:lpwstr>
  </property>
  <property fmtid="{D5CDD505-2E9C-101B-9397-08002B2CF9AE}" pid="64" name="FSC#EVDCFG@15.1400:UserInCharge">
    <vt:lpwstr/>
  </property>
  <property fmtid="{D5CDD505-2E9C-101B-9397-08002B2CF9AE}" pid="65" name="FSC#EVDCFG@15.1400:FileRespOrg">
    <vt:lpwstr>Grundsatzfragen und Politik</vt:lpwstr>
  </property>
  <property fmtid="{D5CDD505-2E9C-101B-9397-08002B2CF9AE}" pid="66" name="FSC#EVDCFG@15.1400:FileRespOrgHome">
    <vt:lpwstr>Bern</vt:lpwstr>
  </property>
  <property fmtid="{D5CDD505-2E9C-101B-9397-08002B2CF9AE}" pid="67" name="FSC#EVDCFG@15.1400:FileRespOrgStreet">
    <vt:lpwstr>Effingerstrasse 27</vt:lpwstr>
  </property>
  <property fmtid="{D5CDD505-2E9C-101B-9397-08002B2CF9AE}" pid="68" name="FSC#EVDCFG@15.1400:FileRespOrgZipCode">
    <vt:lpwstr>3003</vt:lpwstr>
  </property>
  <property fmtid="{D5CDD505-2E9C-101B-9397-08002B2CF9AE}" pid="69" name="FSC#EVDCFG@15.1400:FileRespshortsign">
    <vt:lpwstr>esc</vt:lpwstr>
  </property>
  <property fmtid="{D5CDD505-2E9C-101B-9397-08002B2CF9AE}" pid="70" name="FSC#EVDCFG@15.1400:FileRespStreet">
    <vt:lpwstr>Effingerstrasse 27</vt:lpwstr>
  </property>
  <property fmtid="{D5CDD505-2E9C-101B-9397-08002B2CF9AE}" pid="71" name="FSC#EVDCFG@15.1400:FileRespTel">
    <vt:lpwstr>+41 31 32 42538</vt:lpwstr>
  </property>
  <property fmtid="{D5CDD505-2E9C-101B-9397-08002B2CF9AE}" pid="72" name="FSC#EVDCFG@15.1400:FileRespZipCode">
    <vt:lpwstr>3003</vt:lpwstr>
  </property>
  <property fmtid="{D5CDD505-2E9C-101B-9397-08002B2CF9AE}" pid="73" name="FSC#EVDCFG@15.1400:OutAttachElectr">
    <vt:lpwstr/>
  </property>
  <property fmtid="{D5CDD505-2E9C-101B-9397-08002B2CF9AE}" pid="74" name="FSC#EVDCFG@15.1400:OutAttachPhysic">
    <vt:lpwstr/>
  </property>
  <property fmtid="{D5CDD505-2E9C-101B-9397-08002B2CF9AE}" pid="75" name="FSC#EVDCFG@15.1400:SignAcceptedDraft1">
    <vt:lpwstr/>
  </property>
  <property fmtid="{D5CDD505-2E9C-101B-9397-08002B2CF9AE}" pid="76" name="FSC#EVDCFG@15.1400:SignAcceptedDraft1FR">
    <vt:lpwstr/>
  </property>
  <property fmtid="{D5CDD505-2E9C-101B-9397-08002B2CF9AE}" pid="77" name="FSC#EVDCFG@15.1400:SignAcceptedDraft2">
    <vt:lpwstr/>
  </property>
  <property fmtid="{D5CDD505-2E9C-101B-9397-08002B2CF9AE}" pid="78" name="FSC#EVDCFG@15.1400:SignAcceptedDraft2FR">
    <vt:lpwstr/>
  </property>
  <property fmtid="{D5CDD505-2E9C-101B-9397-08002B2CF9AE}" pid="79" name="FSC#EVDCFG@15.1400:SignApproved1">
    <vt:lpwstr/>
  </property>
  <property fmtid="{D5CDD505-2E9C-101B-9397-08002B2CF9AE}" pid="80" name="FSC#EVDCFG@15.1400:SignApproved1FR">
    <vt:lpwstr/>
  </property>
  <property fmtid="{D5CDD505-2E9C-101B-9397-08002B2CF9AE}" pid="81" name="FSC#EVDCFG@15.1400:SignApproved2">
    <vt:lpwstr/>
  </property>
  <property fmtid="{D5CDD505-2E9C-101B-9397-08002B2CF9AE}" pid="82" name="FSC#EVDCFG@15.1400:SignApproved2FR">
    <vt:lpwstr/>
  </property>
  <property fmtid="{D5CDD505-2E9C-101B-9397-08002B2CF9AE}" pid="83" name="FSC#EVDCFG@15.1400:SubDossierBarCode">
    <vt:lpwstr>*COO.2101.108.6.888544*</vt:lpwstr>
  </property>
  <property fmtid="{D5CDD505-2E9C-101B-9397-08002B2CF9AE}" pid="84" name="FSC#EVDCFG@15.1400:Subject">
    <vt:lpwstr/>
  </property>
  <property fmtid="{D5CDD505-2E9C-101B-9397-08002B2CF9AE}" pid="85" name="FSC#EVDCFG@15.1400:Title">
    <vt:lpwstr>Präsentation SDK 16.5.13</vt:lpwstr>
  </property>
  <property fmtid="{D5CDD505-2E9C-101B-9397-08002B2CF9AE}" pid="86" name="FSC#EVDCFG@15.1400:UserFunction">
    <vt:lpwstr/>
  </property>
  <property fmtid="{D5CDD505-2E9C-101B-9397-08002B2CF9AE}" pid="87" name="FSC#EVDCFG@15.1400:SalutationEnglish">
    <vt:lpwstr>Vocational education and Training, Policy and Procedures</vt:lpwstr>
  </property>
  <property fmtid="{D5CDD505-2E9C-101B-9397-08002B2CF9AE}" pid="88" name="FSC#EVDCFG@15.1400:SalutationFrench">
    <vt:lpwstr>Questioni di fondo e politica, Formazione professionale</vt:lpwstr>
  </property>
  <property fmtid="{D5CDD505-2E9C-101B-9397-08002B2CF9AE}" pid="89" name="FSC#EVDCFG@15.1400:SalutationGerman">
    <vt:lpwstr>Grundsatzfragen und Politik, Berufsbildung</vt:lpwstr>
  </property>
  <property fmtid="{D5CDD505-2E9C-101B-9397-08002B2CF9AE}" pid="90" name="FSC#EVDCFG@15.1400:SalutationItalian">
    <vt:lpwstr>Questioni di fondo e politica</vt:lpwstr>
  </property>
  <property fmtid="{D5CDD505-2E9C-101B-9397-08002B2CF9AE}" pid="91" name="FSC#EVDCFG@15.1400:SalutationEnglishUser">
    <vt:lpwstr/>
  </property>
  <property fmtid="{D5CDD505-2E9C-101B-9397-08002B2CF9AE}" pid="92" name="FSC#EVDCFG@15.1400:SalutationFrenchUser">
    <vt:lpwstr/>
  </property>
  <property fmtid="{D5CDD505-2E9C-101B-9397-08002B2CF9AE}" pid="93" name="FSC#EVDCFG@15.1400:SalutationGermanUser">
    <vt:lpwstr>Direktionsassistentin</vt:lpwstr>
  </property>
  <property fmtid="{D5CDD505-2E9C-101B-9397-08002B2CF9AE}" pid="94" name="FSC#EVDCFG@15.1400:SalutationItalianUser">
    <vt:lpwstr/>
  </property>
  <property fmtid="{D5CDD505-2E9C-101B-9397-08002B2CF9AE}" pid="95" name="FSC#EVDCFG@15.1400:FileRespOrgShortname">
    <vt:lpwstr>G&amp;P/SBFI</vt:lpwstr>
  </property>
</Properties>
</file>