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2" r:id="rId12"/>
    <p:sldId id="271" r:id="rId13"/>
    <p:sldId id="270" r:id="rId14"/>
    <p:sldId id="269" r:id="rId15"/>
    <p:sldId id="274" r:id="rId16"/>
    <p:sldId id="275" r:id="rId17"/>
    <p:sldId id="278" r:id="rId18"/>
    <p:sldId id="281" r:id="rId19"/>
    <p:sldId id="279" r:id="rId20"/>
    <p:sldId id="282" r:id="rId21"/>
    <p:sldId id="283" r:id="rId22"/>
    <p:sldId id="284" r:id="rId23"/>
  </p:sldIdLst>
  <p:sldSz cx="9144000" cy="6858000" type="screen4x3"/>
  <p:notesSz cx="6797675" cy="985678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92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7" autoAdjust="0"/>
  </p:normalViewPr>
  <p:slideViewPr>
    <p:cSldViewPr>
      <p:cViewPr>
        <p:scale>
          <a:sx n="80" d="100"/>
          <a:sy n="80" d="100"/>
        </p:scale>
        <p:origin x="-2430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634" y="-96"/>
      </p:cViewPr>
      <p:guideLst>
        <p:guide orient="horz" pos="310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91962" y="9446088"/>
            <a:ext cx="1705713" cy="41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59200A"/>
                </a:solidFill>
                <a:latin typeface="Verdana" pitchFamily="34" charset="0"/>
              </a:defRPr>
            </a:lvl1pPr>
          </a:lstStyle>
          <a:p>
            <a:r>
              <a:rPr lang="de-CH"/>
              <a:t>Seite </a:t>
            </a:r>
            <a:fld id="{CA8A2904-CA37-4B81-A610-80D533450A4D}" type="slidenum">
              <a:rPr lang="de-CH"/>
              <a:pPr/>
              <a:t>‹Nr.›</a:t>
            </a:fld>
            <a:endParaRPr lang="de-CH"/>
          </a:p>
        </p:txBody>
      </p:sp>
      <p:pic>
        <p:nvPicPr>
          <p:cNvPr id="5126" name="Picture 6" descr="Logo far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491" y="246420"/>
            <a:ext cx="1254109" cy="23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Beschreibungszeile farbi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08" y="246420"/>
            <a:ext cx="2314672" cy="6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6797675" cy="9856788"/>
          </a:xfrm>
          <a:prstGeom prst="rect">
            <a:avLst/>
          </a:prstGeom>
          <a:noFill/>
          <a:ln w="444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3703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5163" y="307975"/>
            <a:ext cx="5995987" cy="4497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5256954"/>
            <a:ext cx="5513670" cy="38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Klicken Sie, um die Formate des Vorlagentextes zu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091962" y="9446088"/>
            <a:ext cx="1705713" cy="41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de-CH" sz="900">
                <a:solidFill>
                  <a:srgbClr val="59200A"/>
                </a:solidFill>
                <a:latin typeface="Verdana" pitchFamily="34" charset="0"/>
              </a:rPr>
              <a:t>Seite </a:t>
            </a:r>
            <a:fld id="{9E0123D7-15C6-4F35-ACAB-11755B552D8C}" type="slidenum">
              <a:rPr lang="de-CH" sz="900">
                <a:solidFill>
                  <a:srgbClr val="59200A"/>
                </a:solidFill>
                <a:latin typeface="Verdana" pitchFamily="34" charset="0"/>
              </a:rPr>
              <a:pPr/>
              <a:t>‹Nr.›</a:t>
            </a:fld>
            <a:endParaRPr lang="de-CH" sz="900">
              <a:solidFill>
                <a:srgbClr val="59200A"/>
              </a:solidFill>
              <a:latin typeface="Verdana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6797675" cy="9856788"/>
          </a:xfrm>
          <a:prstGeom prst="rect">
            <a:avLst/>
          </a:prstGeom>
          <a:noFill/>
          <a:ln w="444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962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5250" indent="-95250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190500" indent="-93663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285750" indent="-93663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376238" indent="-88900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476250" indent="-9842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638800"/>
            <a:ext cx="6354763" cy="533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  <a:endParaRPr lang="de-CH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6172200"/>
            <a:ext cx="6354763" cy="457200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sz="1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CH" noProof="0" smtClean="0"/>
          </a:p>
        </p:txBody>
      </p:sp>
      <p:pic>
        <p:nvPicPr>
          <p:cNvPr id="1026" name="Picture 2" descr="X:\02 Services\06_Vorlagen\01_Ectaveo\07 Logo\Logo 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-1026"/>
            <a:ext cx="2088232" cy="66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9" descr="EHB_Logo_word_farb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6633"/>
            <a:ext cx="219377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4" y="46194"/>
            <a:ext cx="2675054" cy="93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696200" cy="533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Folie </a:t>
            </a:r>
            <a:fld id="{4D9E7F07-52BA-4676-A810-3F50F5451F27}" type="slidenum">
              <a:rPr lang="de-CH"/>
              <a:pPr/>
              <a:t>‹Nr.›</a:t>
            </a:fld>
            <a:endParaRPr lang="de-CH"/>
          </a:p>
        </p:txBody>
      </p:sp>
      <p:pic>
        <p:nvPicPr>
          <p:cNvPr id="5" name="Picture 29" descr="EHB_Logo_word_farb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224" y="173714"/>
            <a:ext cx="2252880" cy="8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X:\02 Services\06_Vorlagen\01_Ectaveo\07 Logo\Logo 2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016224" cy="6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45" y="173714"/>
            <a:ext cx="2413547" cy="84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385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295400"/>
            <a:ext cx="7696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81200"/>
            <a:ext cx="76962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Klicken Sie, um die Formate des Vorlagentextes zu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6763" y="6477000"/>
            <a:ext cx="16462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9200A"/>
                </a:solidFill>
                <a:latin typeface="+mn-lt"/>
              </a:defRPr>
            </a:lvl1pPr>
          </a:lstStyle>
          <a:p>
            <a:r>
              <a:rPr lang="de-CH"/>
              <a:t>Folie </a:t>
            </a:r>
            <a:fld id="{CE6A36CA-128E-46F7-8F41-9ED31D8C2AF4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9pPr>
    </p:titleStyle>
    <p:bodyStyle>
      <a:lvl1pPr marL="195263" indent="-1952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  <a:ea typeface="+mn-ea"/>
          <a:cs typeface="+mn-cs"/>
        </a:defRPr>
      </a:lvl1pPr>
      <a:lvl2pPr marL="476250" indent="-2794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2pPr>
      <a:lvl3pPr marL="762000" indent="-2841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3pPr>
      <a:lvl4pPr marL="1049338" indent="-28575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4pPr>
      <a:lvl5pPr marL="1343025" indent="-2921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5pPr>
      <a:lvl6pPr marL="1800225" indent="-2921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6pPr>
      <a:lvl7pPr marL="2257425" indent="-2921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7pPr>
      <a:lvl8pPr marL="2714625" indent="-2921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8pPr>
      <a:lvl9pPr marL="3171825" indent="-2921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ERFA-Tagung Biel, 25. April 2013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2234208"/>
            <a:ext cx="7200800" cy="141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0">
                <a:solidFill>
                  <a:srgbClr val="59200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9pPr>
          </a:lstStyle>
          <a:p>
            <a:r>
              <a:rPr lang="de-CH" sz="2800" b="1" kern="0" dirty="0" smtClean="0">
                <a:solidFill>
                  <a:srgbClr val="000000"/>
                </a:solidFill>
              </a:rPr>
              <a:t>Konsistenzprüfung von eidgenössischen Berufs- und höheren Fachprüfungen</a:t>
            </a:r>
          </a:p>
          <a:p>
            <a:endParaRPr lang="de-CH" kern="0" dirty="0" smtClean="0"/>
          </a:p>
          <a:p>
            <a:endParaRPr lang="de-CH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Petra Hämmerle, </a:t>
            </a:r>
            <a:r>
              <a:rPr lang="de-CH" dirty="0" err="1" smtClean="0">
                <a:solidFill>
                  <a:srgbClr val="000000"/>
                </a:solidFill>
              </a:rPr>
              <a:t>Ectaveo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2234208"/>
            <a:ext cx="7200800" cy="141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0">
                <a:solidFill>
                  <a:srgbClr val="59200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9pPr>
          </a:lstStyle>
          <a:p>
            <a:r>
              <a:rPr lang="de-CH" sz="2800" b="1" dirty="0" smtClean="0">
                <a:solidFill>
                  <a:srgbClr val="000000"/>
                </a:solidFill>
              </a:rPr>
              <a:t>Instrument und Ablauf der Konsistenzprüfung</a:t>
            </a:r>
            <a:endParaRPr lang="de-CH" sz="2800" b="1" kern="0" dirty="0" smtClean="0">
              <a:solidFill>
                <a:srgbClr val="000000"/>
              </a:solidFill>
            </a:endParaRPr>
          </a:p>
          <a:p>
            <a:endParaRPr lang="de-CH" kern="0" dirty="0"/>
          </a:p>
        </p:txBody>
      </p:sp>
    </p:spTree>
    <p:extLst>
      <p:ext uri="{BB962C8B-B14F-4D97-AF65-F5344CB8AC3E}">
        <p14:creationId xmlns:p14="http://schemas.microsoft.com/office/powerpoint/2010/main" val="40478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rgbClr val="000000"/>
                </a:solidFill>
              </a:rPr>
              <a:t>Fragen bei der Entwicklung des Verfahrens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solidFill>
                  <a:srgbClr val="000000"/>
                </a:solidFill>
              </a:rPr>
              <a:t>Welche Kriterien sind für die Konsistenz einer Prüfung relevant?</a:t>
            </a:r>
          </a:p>
          <a:p>
            <a:r>
              <a:rPr lang="de-CH" dirty="0">
                <a:solidFill>
                  <a:srgbClr val="000000"/>
                </a:solidFill>
              </a:rPr>
              <a:t>Wie können diese Kriterien überprüft werden?</a:t>
            </a:r>
          </a:p>
          <a:p>
            <a:r>
              <a:rPr lang="de-CH" dirty="0">
                <a:solidFill>
                  <a:srgbClr val="000000"/>
                </a:solidFill>
              </a:rPr>
              <a:t>Wie soll das Verfahren einer Konsistenzprüfung aussehen? Wer hat welche Aufgaben und Verantwortlichkeiten?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11</a:t>
            </a:fld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9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rgbClr val="000000"/>
                </a:solidFill>
              </a:rPr>
              <a:t>Kriterien für die Konsistenzprüfung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12</a:t>
            </a:fld>
            <a:endParaRPr lang="de-CH" dirty="0">
              <a:solidFill>
                <a:srgbClr val="000000"/>
              </a:solidFill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755576" y="2032748"/>
            <a:ext cx="5976664" cy="3600400"/>
            <a:chOff x="1835696" y="2276872"/>
            <a:chExt cx="5472608" cy="2952328"/>
          </a:xfrm>
        </p:grpSpPr>
        <p:sp>
          <p:nvSpPr>
            <p:cNvPr id="13" name="Abgerundetes Rechteck 12"/>
            <p:cNvSpPr/>
            <p:nvPr/>
          </p:nvSpPr>
          <p:spPr>
            <a:xfrm>
              <a:off x="1835696" y="2276872"/>
              <a:ext cx="2642151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>
                  <a:solidFill>
                    <a:srgbClr val="000000"/>
                  </a:solidFill>
                </a:rPr>
                <a:t>Umsetzung der Prüfungsordnung und Wegleitung</a:t>
              </a:r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4644008" y="4365104"/>
              <a:ext cx="2641270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>
                  <a:solidFill>
                    <a:srgbClr val="000000"/>
                  </a:solidFill>
                </a:rPr>
                <a:t>Qualitätssicherung</a:t>
              </a:r>
            </a:p>
          </p:txBody>
        </p:sp>
        <p:sp>
          <p:nvSpPr>
            <p:cNvPr id="15" name="Abgerundetes Rechteck 14"/>
            <p:cNvSpPr/>
            <p:nvPr/>
          </p:nvSpPr>
          <p:spPr>
            <a:xfrm>
              <a:off x="1874807" y="4365104"/>
              <a:ext cx="2641270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>
                  <a:solidFill>
                    <a:srgbClr val="000000"/>
                  </a:solidFill>
                </a:rPr>
                <a:t>Ökonomische und organisatorische Gestaltung</a:t>
              </a:r>
            </a:p>
          </p:txBody>
        </p:sp>
        <p:sp>
          <p:nvSpPr>
            <p:cNvPr id="16" name="Abgerundetes Rechteck 15"/>
            <p:cNvSpPr/>
            <p:nvPr/>
          </p:nvSpPr>
          <p:spPr>
            <a:xfrm>
              <a:off x="1874807" y="3356992"/>
              <a:ext cx="2641270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>
                  <a:solidFill>
                    <a:srgbClr val="000000"/>
                  </a:solidFill>
                </a:rPr>
                <a:t>Fairness</a:t>
              </a:r>
            </a:p>
          </p:txBody>
        </p:sp>
        <p:sp>
          <p:nvSpPr>
            <p:cNvPr id="17" name="Abgerundetes Rechteck 16"/>
            <p:cNvSpPr/>
            <p:nvPr/>
          </p:nvSpPr>
          <p:spPr>
            <a:xfrm>
              <a:off x="4644008" y="3356992"/>
              <a:ext cx="2664296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>
                  <a:solidFill>
                    <a:srgbClr val="000000"/>
                  </a:solidFill>
                </a:rPr>
                <a:t>Zuverlässigkeit</a:t>
              </a:r>
            </a:p>
          </p:txBody>
        </p:sp>
        <p:sp>
          <p:nvSpPr>
            <p:cNvPr id="18" name="Abgerundetes Rechteck 17"/>
            <p:cNvSpPr/>
            <p:nvPr/>
          </p:nvSpPr>
          <p:spPr>
            <a:xfrm>
              <a:off x="4644008" y="2276872"/>
              <a:ext cx="2664296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>
                  <a:solidFill>
                    <a:srgbClr val="000000"/>
                  </a:solidFill>
                </a:rPr>
                <a:t>Validität der Prüfungsformen und -</a:t>
              </a:r>
              <a:r>
                <a:rPr lang="de-CH" sz="1600" dirty="0" smtClean="0">
                  <a:solidFill>
                    <a:srgbClr val="000000"/>
                  </a:solidFill>
                </a:rPr>
                <a:t>aufgaben</a:t>
              </a:r>
              <a:endParaRPr lang="de-CH" sz="16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7069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rgbClr val="000000"/>
                </a:solidFill>
              </a:rPr>
              <a:t>Wie können diese Kriterien überprüft werden?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solidFill>
                  <a:srgbClr val="000000"/>
                </a:solidFill>
              </a:rPr>
              <a:t>Die Kriterien werden mit einem Dokumentenstudium überprüft</a:t>
            </a:r>
          </a:p>
          <a:p>
            <a:r>
              <a:rPr lang="de-CH" dirty="0">
                <a:solidFill>
                  <a:srgbClr val="000000"/>
                </a:solidFill>
              </a:rPr>
              <a:t>Keine Besuche an den Prüfungen (das ist Aufgabe des SBFI)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13</a:t>
            </a:fld>
            <a:endParaRPr lang="de-CH" dirty="0">
              <a:solidFill>
                <a:srgbClr val="000000"/>
              </a:solidFill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899592" y="2780928"/>
            <a:ext cx="7409928" cy="3677944"/>
            <a:chOff x="899592" y="2991416"/>
            <a:chExt cx="7409928" cy="3677944"/>
          </a:xfrm>
        </p:grpSpPr>
        <p:sp>
          <p:nvSpPr>
            <p:cNvPr id="6" name="Flussdiagramm: Mehrere Dokumente 5"/>
            <p:cNvSpPr/>
            <p:nvPr/>
          </p:nvSpPr>
          <p:spPr>
            <a:xfrm>
              <a:off x="3846103" y="2991416"/>
              <a:ext cx="1584176" cy="1883280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Träger stellt Dokumente zusammen</a:t>
              </a:r>
              <a:endParaRPr lang="de-CH" sz="16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899592" y="2996952"/>
              <a:ext cx="1800200" cy="22679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Wegleitung</a:t>
              </a:r>
            </a:p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Konsistenz-prüfung</a:t>
              </a:r>
            </a:p>
            <a:p>
              <a:pPr algn="ctr"/>
              <a:endParaRPr lang="de-CH" sz="1600" dirty="0" smtClean="0">
                <a:solidFill>
                  <a:srgbClr val="000000"/>
                </a:solidFill>
              </a:endParaRPr>
            </a:p>
            <a:p>
              <a:pPr algn="ctr"/>
              <a:endParaRPr lang="de-CH" sz="1600" dirty="0">
                <a:solidFill>
                  <a:srgbClr val="000000"/>
                </a:solidFill>
              </a:endParaRPr>
            </a:p>
            <a:p>
              <a:pPr algn="ctr"/>
              <a:endParaRPr lang="de-CH" sz="1600" dirty="0">
                <a:solidFill>
                  <a:srgbClr val="000000"/>
                </a:solidFill>
              </a:endParaRPr>
            </a:p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Was wird eingereicht?</a:t>
              </a:r>
            </a:p>
            <a:p>
              <a:pPr algn="ctr"/>
              <a:endParaRPr lang="de-CH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" name="Pfeil nach rechts 7"/>
            <p:cNvSpPr/>
            <p:nvPr/>
          </p:nvSpPr>
          <p:spPr>
            <a:xfrm>
              <a:off x="2915816" y="3933056"/>
              <a:ext cx="720080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" name="Pfeil nach rechts 8"/>
            <p:cNvSpPr/>
            <p:nvPr/>
          </p:nvSpPr>
          <p:spPr>
            <a:xfrm>
              <a:off x="5796136" y="3933056"/>
              <a:ext cx="720080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" name="Rechteck 9"/>
            <p:cNvSpPr/>
            <p:nvPr/>
          </p:nvSpPr>
          <p:spPr>
            <a:xfrm>
              <a:off x="6869360" y="2996952"/>
              <a:ext cx="1440160" cy="19079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Externe Stelle überprüft</a:t>
              </a:r>
              <a:endParaRPr lang="de-CH" sz="160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3851920" y="5157192"/>
              <a:ext cx="1800200" cy="15121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CH" sz="1200" b="1" dirty="0" smtClean="0">
                  <a:solidFill>
                    <a:srgbClr val="000000"/>
                  </a:solidFill>
                </a:rPr>
                <a:t>z.B.</a:t>
              </a:r>
            </a:p>
            <a:p>
              <a:r>
                <a:rPr lang="de-CH" sz="1200" dirty="0" smtClean="0">
                  <a:solidFill>
                    <a:srgbClr val="000000"/>
                  </a:solidFill>
                </a:rPr>
                <a:t>Prüfungsordnung</a:t>
              </a:r>
            </a:p>
            <a:p>
              <a:r>
                <a:rPr lang="de-CH" sz="1200" dirty="0" smtClean="0">
                  <a:solidFill>
                    <a:srgbClr val="000000"/>
                  </a:solidFill>
                </a:rPr>
                <a:t>Wegleitung</a:t>
              </a:r>
            </a:p>
            <a:p>
              <a:r>
                <a:rPr lang="de-CH" sz="1200" dirty="0" smtClean="0">
                  <a:solidFill>
                    <a:srgbClr val="000000"/>
                  </a:solidFill>
                </a:rPr>
                <a:t>Berufsbild</a:t>
              </a:r>
            </a:p>
            <a:p>
              <a:r>
                <a:rPr lang="de-CH" sz="1200" dirty="0" smtClean="0">
                  <a:solidFill>
                    <a:srgbClr val="000000"/>
                  </a:solidFill>
                </a:rPr>
                <a:t>Prüfungsaufgaben</a:t>
              </a:r>
            </a:p>
            <a:p>
              <a:r>
                <a:rPr lang="de-CH" sz="1200" dirty="0" smtClean="0">
                  <a:solidFill>
                    <a:srgbClr val="000000"/>
                  </a:solidFill>
                </a:rPr>
                <a:t>Musterlösungen</a:t>
              </a:r>
            </a:p>
            <a:p>
              <a:r>
                <a:rPr lang="de-CH" sz="1200" dirty="0" smtClean="0">
                  <a:solidFill>
                    <a:srgbClr val="000000"/>
                  </a:solidFill>
                </a:rPr>
                <a:t>Bewertungsraster</a:t>
              </a:r>
            </a:p>
            <a:p>
              <a:r>
                <a:rPr lang="de-CH" sz="1200" dirty="0" smtClean="0">
                  <a:solidFill>
                    <a:srgbClr val="000000"/>
                  </a:solidFill>
                </a:rPr>
                <a:t>QS-Systematik</a:t>
              </a:r>
            </a:p>
            <a:p>
              <a:r>
                <a:rPr lang="de-CH" sz="1200" dirty="0" smtClean="0">
                  <a:solidFill>
                    <a:srgbClr val="000000"/>
                  </a:solidFill>
                </a:rPr>
                <a:t>Erfahrungsberichte</a:t>
              </a:r>
            </a:p>
            <a:p>
              <a:pPr algn="ctr"/>
              <a:endParaRPr lang="de-CH" sz="1200" dirty="0" smtClean="0">
                <a:solidFill>
                  <a:schemeClr val="tx1"/>
                </a:solidFill>
              </a:endParaRPr>
            </a:p>
            <a:p>
              <a:pPr algn="ctr"/>
              <a:endParaRPr lang="de-CH" sz="12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121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Beispiel der Kriterien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14</a:t>
            </a:fld>
            <a:endParaRPr lang="de-CH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43" y="1981200"/>
            <a:ext cx="7352114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243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rgbClr val="000000"/>
                </a:solidFill>
              </a:rPr>
              <a:t>Auswertung der Konsistenzprüfung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15</a:t>
            </a:fld>
            <a:endParaRPr lang="de-CH" dirty="0">
              <a:solidFill>
                <a:srgbClr val="000000"/>
              </a:solidFill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755576" y="1988840"/>
            <a:ext cx="7488832" cy="3887733"/>
            <a:chOff x="891284" y="2204864"/>
            <a:chExt cx="7353124" cy="3671709"/>
          </a:xfrm>
        </p:grpSpPr>
        <p:sp>
          <p:nvSpPr>
            <p:cNvPr id="6" name="Rechteck 5"/>
            <p:cNvSpPr/>
            <p:nvPr/>
          </p:nvSpPr>
          <p:spPr>
            <a:xfrm>
              <a:off x="891284" y="2204864"/>
              <a:ext cx="1800200" cy="23762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Bericht Konsistenz-prüfung</a:t>
              </a:r>
            </a:p>
            <a:p>
              <a:pPr algn="ctr"/>
              <a:endParaRPr lang="de-CH" sz="1600" dirty="0" smtClean="0">
                <a:solidFill>
                  <a:srgbClr val="000000"/>
                </a:solidFill>
              </a:endParaRPr>
            </a:p>
            <a:p>
              <a:pPr algn="ctr"/>
              <a:endParaRPr lang="de-CH" sz="1600" dirty="0">
                <a:solidFill>
                  <a:srgbClr val="000000"/>
                </a:solidFill>
              </a:endParaRPr>
            </a:p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Beobachtungen und Empfehlungen</a:t>
              </a:r>
            </a:p>
            <a:p>
              <a:pPr algn="ctr"/>
              <a:endParaRPr lang="de-CH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Pfeil nach rechts 6"/>
            <p:cNvSpPr/>
            <p:nvPr/>
          </p:nvSpPr>
          <p:spPr>
            <a:xfrm>
              <a:off x="2905063" y="3032918"/>
              <a:ext cx="720080" cy="432048"/>
            </a:xfrm>
            <a:prstGeom prst="rightArrow">
              <a:avLst>
                <a:gd name="adj1" fmla="val 50000"/>
                <a:gd name="adj2" fmla="val 524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8" name="Rechteck 7"/>
            <p:cNvSpPr/>
            <p:nvPr/>
          </p:nvSpPr>
          <p:spPr>
            <a:xfrm>
              <a:off x="3625143" y="2600870"/>
              <a:ext cx="1224136" cy="12961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Träger erhält Bericht</a:t>
              </a:r>
              <a:endParaRPr lang="de-CH" sz="1600" dirty="0">
                <a:solidFill>
                  <a:srgbClr val="000000"/>
                </a:solidFill>
              </a:endParaRPr>
            </a:p>
          </p:txBody>
        </p:sp>
        <p:sp>
          <p:nvSpPr>
            <p:cNvPr id="9" name="Pfeil nach rechts 8"/>
            <p:cNvSpPr/>
            <p:nvPr/>
          </p:nvSpPr>
          <p:spPr>
            <a:xfrm>
              <a:off x="5004048" y="3060819"/>
              <a:ext cx="720080" cy="432048"/>
            </a:xfrm>
            <a:prstGeom prst="rightArrow">
              <a:avLst>
                <a:gd name="adj1" fmla="val 50000"/>
                <a:gd name="adj2" fmla="val 524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" name="Rechteck 9"/>
            <p:cNvSpPr/>
            <p:nvPr/>
          </p:nvSpPr>
          <p:spPr>
            <a:xfrm>
              <a:off x="6048164" y="2420850"/>
              <a:ext cx="1800200" cy="16561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Besprechung der Resultate an einer Sitzung (mit SBFI)</a:t>
              </a:r>
              <a:endParaRPr lang="de-CH" sz="1600" dirty="0">
                <a:solidFill>
                  <a:srgbClr val="000000"/>
                </a:solidFill>
              </a:endParaRPr>
            </a:p>
            <a:p>
              <a:pPr algn="ctr"/>
              <a:endParaRPr lang="de-CH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Pfeil nach unten 10"/>
            <p:cNvSpPr/>
            <p:nvPr/>
          </p:nvSpPr>
          <p:spPr>
            <a:xfrm>
              <a:off x="6732240" y="4221088"/>
              <a:ext cx="432048" cy="72008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5796136" y="5156493"/>
              <a:ext cx="2448272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Träger</a:t>
              </a:r>
            </a:p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allfällige Massnahmen ableiten</a:t>
              </a:r>
              <a:endParaRPr lang="de-CH" sz="16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4998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René Clerc, EHB</a:t>
            </a:r>
            <a:br>
              <a:rPr lang="de-CH" dirty="0" smtClean="0">
                <a:solidFill>
                  <a:srgbClr val="000000"/>
                </a:solidFill>
              </a:rPr>
            </a:br>
            <a:r>
              <a:rPr lang="de-CH" dirty="0" smtClean="0">
                <a:solidFill>
                  <a:srgbClr val="000000"/>
                </a:solidFill>
              </a:rPr>
              <a:t>Karl-Heinz Vogt, SAZ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2234208"/>
            <a:ext cx="7200800" cy="141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0">
                <a:solidFill>
                  <a:srgbClr val="59200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9pPr>
          </a:lstStyle>
          <a:p>
            <a:r>
              <a:rPr lang="de-CH" sz="2800" b="1" dirty="0" smtClean="0">
                <a:solidFill>
                  <a:srgbClr val="000000"/>
                </a:solidFill>
              </a:rPr>
              <a:t>Erkenntnisse aus den vier Konsistenzprüfungen (Pilotprüfungen)</a:t>
            </a:r>
            <a:endParaRPr lang="de-CH" kern="0" dirty="0"/>
          </a:p>
        </p:txBody>
      </p:sp>
    </p:spTree>
    <p:extLst>
      <p:ext uri="{BB962C8B-B14F-4D97-AF65-F5344CB8AC3E}">
        <p14:creationId xmlns:p14="http://schemas.microsoft.com/office/powerpoint/2010/main" val="253782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Sicht der Prüfinstitute (</a:t>
            </a:r>
            <a:r>
              <a:rPr lang="de-DE" dirty="0" err="1">
                <a:solidFill>
                  <a:srgbClr val="000000"/>
                </a:solidFill>
              </a:rPr>
              <a:t>E</a:t>
            </a:r>
            <a:r>
              <a:rPr lang="de-DE" dirty="0" err="1" smtClean="0">
                <a:solidFill>
                  <a:srgbClr val="000000"/>
                </a:solidFill>
              </a:rPr>
              <a:t>ctaveo</a:t>
            </a:r>
            <a:r>
              <a:rPr lang="de-DE" dirty="0" smtClean="0">
                <a:solidFill>
                  <a:srgbClr val="000000"/>
                </a:solidFill>
              </a:rPr>
              <a:t> und EHB)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2204864"/>
            <a:ext cx="7696200" cy="388620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>
                <a:solidFill>
                  <a:srgbClr val="000000"/>
                </a:solidFill>
                <a:ea typeface="+mj-ea"/>
                <a:cs typeface="+mj-cs"/>
              </a:rPr>
              <a:t> Erkenntnisse aus dem Prüfprozess</a:t>
            </a:r>
            <a:endParaRPr lang="de-DE" dirty="0" smtClean="0">
              <a:solidFill>
                <a:srgbClr val="000000"/>
              </a:solidFill>
            </a:endParaRPr>
          </a:p>
          <a:p>
            <a:r>
              <a:rPr lang="de-DE" dirty="0" smtClean="0">
                <a:solidFill>
                  <a:srgbClr val="000000"/>
                </a:solidFill>
              </a:rPr>
              <a:t>Prozessauslösung mit der Wegleitung Konsistenzprüfung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Erforderliche Prüfungsdokumente</a:t>
            </a:r>
          </a:p>
          <a:p>
            <a:pPr lvl="0"/>
            <a:r>
              <a:rPr lang="de-DE" dirty="0" smtClean="0">
                <a:solidFill>
                  <a:srgbClr val="000000"/>
                </a:solidFill>
              </a:rPr>
              <a:t>Umfassender </a:t>
            </a:r>
            <a:r>
              <a:rPr lang="de-DE" dirty="0">
                <a:solidFill>
                  <a:srgbClr val="000000"/>
                </a:solidFill>
              </a:rPr>
              <a:t>Prüfbericht (Zusammenfassung, Beurteilungen, Begründungen und Empfehlungen)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Mit dem Instrument sind substantielle Aussagen möglich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Berichtsbesprechung: zentrales Element!</a:t>
            </a:r>
          </a:p>
          <a:p>
            <a:pPr marL="0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de-DE" b="1" dirty="0">
                <a:solidFill>
                  <a:srgbClr val="000000"/>
                </a:solidFill>
              </a:rPr>
              <a:t>Wichtige Rahmenbedingungen</a:t>
            </a:r>
            <a:endParaRPr lang="de-DE" dirty="0">
              <a:solidFill>
                <a:srgbClr val="000000"/>
              </a:solidFill>
            </a:endParaRPr>
          </a:p>
          <a:p>
            <a:pPr lvl="0"/>
            <a:r>
              <a:rPr lang="de-DE" dirty="0">
                <a:solidFill>
                  <a:srgbClr val="000000"/>
                </a:solidFill>
              </a:rPr>
              <a:t>Berufsbild / Qualifikationsprofil müssen vorliegen</a:t>
            </a:r>
          </a:p>
          <a:p>
            <a:pPr lvl="0"/>
            <a:r>
              <a:rPr lang="de-DE" dirty="0">
                <a:solidFill>
                  <a:srgbClr val="000000"/>
                </a:solidFill>
              </a:rPr>
              <a:t>Vollständigkeit der erforderlichen Prüfungsdokumente</a:t>
            </a:r>
          </a:p>
          <a:p>
            <a:pPr lvl="0"/>
            <a:r>
              <a:rPr lang="de-DE" dirty="0">
                <a:solidFill>
                  <a:srgbClr val="000000"/>
                </a:solidFill>
              </a:rPr>
              <a:t>Erfahrungsbericht der Prüfungsträgerschaft</a:t>
            </a:r>
          </a:p>
          <a:p>
            <a:pPr marL="0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17</a:t>
            </a:fld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836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892480" cy="533400"/>
          </a:xfrm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Ergebnisse und Empfehlungen aus den durchgeführten Konsistenzprüfungen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18</a:t>
            </a:fld>
            <a:endParaRPr lang="de-CH" dirty="0">
              <a:solidFill>
                <a:srgbClr val="000000"/>
              </a:solidFill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251520" y="2032748"/>
            <a:ext cx="8568952" cy="3600400"/>
            <a:chOff x="1835696" y="2276872"/>
            <a:chExt cx="5472608" cy="2952328"/>
          </a:xfrm>
        </p:grpSpPr>
        <p:sp>
          <p:nvSpPr>
            <p:cNvPr id="13" name="Abgerundetes Rechteck 12"/>
            <p:cNvSpPr/>
            <p:nvPr/>
          </p:nvSpPr>
          <p:spPr>
            <a:xfrm>
              <a:off x="1835696" y="2276872"/>
              <a:ext cx="2642151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b="1" dirty="0">
                  <a:solidFill>
                    <a:srgbClr val="000000"/>
                  </a:solidFill>
                </a:rPr>
                <a:t>Umsetzung der Prüfungsordnung und </a:t>
              </a:r>
              <a:r>
                <a:rPr lang="de-CH" sz="1200" b="1" dirty="0" smtClean="0">
                  <a:solidFill>
                    <a:srgbClr val="000000"/>
                  </a:solidFill>
                </a:rPr>
                <a:t>Wegleitung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de-CH" sz="1200" dirty="0" smtClean="0">
                  <a:solidFill>
                    <a:srgbClr val="000000"/>
                  </a:solidFill>
                </a:rPr>
                <a:t>Ungleiche Namen (Fächernamen und Prüfungsteile)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de-CH" sz="1200" dirty="0" smtClean="0">
                  <a:solidFill>
                    <a:srgbClr val="000000"/>
                  </a:solidFill>
                </a:rPr>
                <a:t>Unklare Notenvergabe</a:t>
              </a:r>
            </a:p>
            <a:p>
              <a:pPr algn="ctr"/>
              <a:endParaRPr lang="de-CH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4644008" y="4365104"/>
              <a:ext cx="2641270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b="1" dirty="0" smtClean="0">
                  <a:solidFill>
                    <a:srgbClr val="000000"/>
                  </a:solidFill>
                </a:rPr>
                <a:t>Qualitätssicherung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de-CH" sz="1200" dirty="0" smtClean="0">
                  <a:solidFill>
                    <a:srgbClr val="000000"/>
                  </a:solidFill>
                </a:rPr>
                <a:t>Umfassende </a:t>
              </a:r>
              <a:r>
                <a:rPr lang="de-CH" sz="1200" dirty="0">
                  <a:solidFill>
                    <a:srgbClr val="000000"/>
                  </a:solidFill>
                </a:rPr>
                <a:t>Evaluationskonzepte fehlen</a:t>
              </a:r>
            </a:p>
            <a:p>
              <a:pPr algn="ctr"/>
              <a:endParaRPr lang="de-CH" sz="1200" dirty="0" smtClean="0">
                <a:solidFill>
                  <a:srgbClr val="000000"/>
                </a:solidFill>
              </a:endParaRPr>
            </a:p>
            <a:p>
              <a:pPr algn="ctr"/>
              <a:endParaRPr lang="de-CH" sz="1200" dirty="0">
                <a:solidFill>
                  <a:srgbClr val="000000"/>
                </a:solidFill>
              </a:endParaRPr>
            </a:p>
            <a:p>
              <a:pPr algn="ctr"/>
              <a:endParaRPr lang="de-CH" sz="1200" dirty="0">
                <a:solidFill>
                  <a:srgbClr val="000000"/>
                </a:solidFill>
              </a:endParaRPr>
            </a:p>
          </p:txBody>
        </p:sp>
        <p:sp>
          <p:nvSpPr>
            <p:cNvPr id="15" name="Abgerundetes Rechteck 14"/>
            <p:cNvSpPr/>
            <p:nvPr/>
          </p:nvSpPr>
          <p:spPr>
            <a:xfrm>
              <a:off x="1874807" y="4365104"/>
              <a:ext cx="2641270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b="1" dirty="0">
                  <a:solidFill>
                    <a:srgbClr val="000000"/>
                  </a:solidFill>
                </a:rPr>
                <a:t>Ökonomische und organisatorische </a:t>
              </a:r>
              <a:r>
                <a:rPr lang="de-CH" sz="1200" b="1" dirty="0" smtClean="0">
                  <a:solidFill>
                    <a:srgbClr val="000000"/>
                  </a:solidFill>
                </a:rPr>
                <a:t>Gestaltung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de-CH" sz="1200" dirty="0">
                  <a:solidFill>
                    <a:srgbClr val="000000"/>
                  </a:solidFill>
                </a:rPr>
                <a:t>Prüfungen sind </a:t>
              </a:r>
              <a:r>
                <a:rPr lang="de-CH" sz="1200" dirty="0" smtClean="0">
                  <a:solidFill>
                    <a:srgbClr val="000000"/>
                  </a:solidFill>
                </a:rPr>
                <a:t>in der Regel gut </a:t>
              </a:r>
              <a:r>
                <a:rPr lang="de-CH" sz="1200" dirty="0">
                  <a:solidFill>
                    <a:srgbClr val="000000"/>
                  </a:solidFill>
                </a:rPr>
                <a:t>vorbereitet </a:t>
              </a:r>
              <a:r>
                <a:rPr lang="de-CH" sz="1200" dirty="0" smtClean="0">
                  <a:solidFill>
                    <a:srgbClr val="000000"/>
                  </a:solidFill>
                </a:rPr>
                <a:t>und ökonomisch gestaltet</a:t>
              </a:r>
            </a:p>
            <a:p>
              <a:pPr algn="ctr"/>
              <a:endParaRPr lang="de-CH" sz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Abgerundetes Rechteck 15"/>
            <p:cNvSpPr/>
            <p:nvPr/>
          </p:nvSpPr>
          <p:spPr>
            <a:xfrm>
              <a:off x="1874807" y="3356992"/>
              <a:ext cx="2641270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b="1" dirty="0" smtClean="0">
                  <a:solidFill>
                    <a:srgbClr val="000000"/>
                  </a:solidFill>
                </a:rPr>
                <a:t>Zuverlässigkeit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de-CH" sz="1200" dirty="0">
                  <a:solidFill>
                    <a:srgbClr val="000000"/>
                  </a:solidFill>
                </a:rPr>
                <a:t>Prüfungsaufgaben: Punktvergabe  nachvollziehbar machen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de-CH" sz="1200" dirty="0">
                  <a:solidFill>
                    <a:srgbClr val="000000"/>
                  </a:solidFill>
                </a:rPr>
                <a:t>PEX: fehlende Expertenleitfäden/-informationen</a:t>
              </a:r>
            </a:p>
            <a:p>
              <a:pPr algn="ctr"/>
              <a:endParaRPr lang="de-CH" sz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Abgerundetes Rechteck 16"/>
            <p:cNvSpPr/>
            <p:nvPr/>
          </p:nvSpPr>
          <p:spPr>
            <a:xfrm>
              <a:off x="4644008" y="3356992"/>
              <a:ext cx="2664296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b="1" dirty="0" smtClean="0">
                  <a:solidFill>
                    <a:srgbClr val="000000"/>
                  </a:solidFill>
                </a:rPr>
                <a:t>Fairness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de-CH" sz="1200" dirty="0">
                  <a:solidFill>
                    <a:srgbClr val="000000"/>
                  </a:solidFill>
                </a:rPr>
                <a:t>Transparente Verfahren und </a:t>
              </a:r>
              <a:r>
                <a:rPr lang="de-CH" sz="1200" dirty="0" smtClean="0">
                  <a:solidFill>
                    <a:srgbClr val="000000"/>
                  </a:solidFill>
                </a:rPr>
                <a:t>Chancengleichheit</a:t>
              </a:r>
              <a:endParaRPr lang="de-CH" sz="1200" dirty="0">
                <a:solidFill>
                  <a:srgbClr val="000000"/>
                </a:solidFill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de-CH" sz="1200" dirty="0" smtClean="0">
                  <a:solidFill>
                    <a:srgbClr val="000000"/>
                  </a:solidFill>
                </a:rPr>
                <a:t>Entspricht die BP/HFP den Anforderungen in der Praxis?</a:t>
              </a:r>
              <a:endParaRPr lang="de-CH" sz="1200" dirty="0">
                <a:solidFill>
                  <a:srgbClr val="000000"/>
                </a:solidFill>
              </a:endParaRPr>
            </a:p>
            <a:p>
              <a:pPr marL="171450" indent="-171450" algn="ctr">
                <a:buFont typeface="Arial" pitchFamily="34" charset="0"/>
                <a:buChar char="•"/>
              </a:pPr>
              <a:endParaRPr lang="de-CH" sz="1200" dirty="0">
                <a:solidFill>
                  <a:srgbClr val="000000"/>
                </a:solidFill>
              </a:endParaRPr>
            </a:p>
            <a:p>
              <a:pPr algn="ctr"/>
              <a:endParaRPr lang="de-CH" sz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Abgerundetes Rechteck 17"/>
            <p:cNvSpPr/>
            <p:nvPr/>
          </p:nvSpPr>
          <p:spPr>
            <a:xfrm>
              <a:off x="4644008" y="2276872"/>
              <a:ext cx="2664296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b="1" dirty="0">
                  <a:solidFill>
                    <a:srgbClr val="000000"/>
                  </a:solidFill>
                </a:rPr>
                <a:t>Validität der Prüfungsformen und </a:t>
              </a:r>
              <a:r>
                <a:rPr lang="de-CH" sz="1200" b="1" dirty="0" smtClean="0">
                  <a:solidFill>
                    <a:srgbClr val="000000"/>
                  </a:solidFill>
                </a:rPr>
                <a:t>–aufgaben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de-CH" sz="1200" dirty="0">
                  <a:solidFill>
                    <a:srgbClr val="000000"/>
                  </a:solidFill>
                </a:rPr>
                <a:t>Prüfungsdesign überarbeiten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de-CH" sz="1200" dirty="0">
                  <a:solidFill>
                    <a:srgbClr val="000000"/>
                  </a:solidFill>
                </a:rPr>
                <a:t>Fähigkeiten, Haltung im Beruf und Reflexions-fähigkeit in Prüfung beobachtbar </a:t>
              </a:r>
              <a:r>
                <a:rPr lang="de-CH" sz="1200" dirty="0" smtClean="0">
                  <a:solidFill>
                    <a:srgbClr val="000000"/>
                  </a:solidFill>
                </a:rPr>
                <a:t>machen</a:t>
              </a:r>
            </a:p>
            <a:p>
              <a:pPr algn="ctr"/>
              <a:endParaRPr lang="de-CH" sz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2137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Sicht einer Prüfungsträgerschaft (BP Fachfrau Fachmann für Justizvollzug)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2348880"/>
            <a:ext cx="7696200" cy="388620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>
                <a:solidFill>
                  <a:srgbClr val="000000"/>
                </a:solidFill>
                <a:ea typeface="+mj-ea"/>
                <a:cs typeface="+mj-cs"/>
              </a:rPr>
              <a:t> Warum haben wir die Konsistenzprüfung durchführen lassen?</a:t>
            </a:r>
            <a:endParaRPr lang="de-DE" dirty="0" smtClean="0">
              <a:solidFill>
                <a:srgbClr val="000000"/>
              </a:solidFill>
            </a:endParaRPr>
          </a:p>
          <a:p>
            <a:r>
              <a:rPr lang="de-DE" dirty="0" smtClean="0">
                <a:solidFill>
                  <a:srgbClr val="000000"/>
                </a:solidFill>
              </a:rPr>
              <a:t>SWOT-Analyse im Vorfeld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„Check“ durch </a:t>
            </a:r>
            <a:r>
              <a:rPr lang="de-DE" dirty="0" err="1" smtClean="0">
                <a:solidFill>
                  <a:srgbClr val="000000"/>
                </a:solidFill>
              </a:rPr>
              <a:t>Aussensicht</a:t>
            </a:r>
            <a:endParaRPr lang="de-DE" dirty="0" smtClean="0">
              <a:solidFill>
                <a:srgbClr val="000000"/>
              </a:solidFill>
            </a:endParaRPr>
          </a:p>
          <a:p>
            <a:endParaRPr lang="de-DE" dirty="0"/>
          </a:p>
          <a:p>
            <a:pPr marL="0" indent="0">
              <a:buNone/>
            </a:pPr>
            <a:r>
              <a:rPr lang="de-DE" b="1" dirty="0" smtClean="0">
                <a:solidFill>
                  <a:srgbClr val="000000"/>
                </a:solidFill>
              </a:rPr>
              <a:t>Wie haben wir die Konsistenzprüfung erlebt?</a:t>
            </a:r>
            <a:endParaRPr lang="de-DE" b="1" dirty="0">
              <a:solidFill>
                <a:srgbClr val="000000"/>
              </a:solidFill>
            </a:endParaRPr>
          </a:p>
          <a:p>
            <a:r>
              <a:rPr lang="de-DE" dirty="0" smtClean="0">
                <a:solidFill>
                  <a:srgbClr val="000000"/>
                </a:solidFill>
              </a:rPr>
              <a:t>Hilfreiche Wegleitung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Aufwändig: Zusammenstellung der Prüfungsdokumente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Erfahrungsbericht erstellen</a:t>
            </a:r>
            <a:endParaRPr lang="de-DE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e-CH" dirty="0" smtClean="0"/>
          </a:p>
          <a:p>
            <a:pPr marL="0" lvl="0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19</a:t>
            </a:fld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09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>
                <a:solidFill>
                  <a:srgbClr val="000000"/>
                </a:solidFill>
              </a:rPr>
              <a:t>Folie </a:t>
            </a:r>
            <a:fld id="{A5326A0F-935A-4731-AAA4-54744010478D}" type="slidenum">
              <a:rPr lang="de-CH">
                <a:solidFill>
                  <a:srgbClr val="000000"/>
                </a:solidFill>
              </a:rPr>
              <a:pPr/>
              <a:t>2</a:t>
            </a:fld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340768"/>
            <a:ext cx="7696200" cy="533400"/>
          </a:xfrm>
        </p:spPr>
        <p:txBody>
          <a:bodyPr/>
          <a:lstStyle/>
          <a:p>
            <a:r>
              <a:rPr lang="de-CH" dirty="0">
                <a:solidFill>
                  <a:srgbClr val="000000"/>
                </a:solidFill>
              </a:rPr>
              <a:t>Inhalt Workshop Konsistenzprüfung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>
                <a:solidFill>
                  <a:srgbClr val="000000"/>
                </a:solidFill>
              </a:rPr>
              <a:t>Einführung in das Themengebiet</a:t>
            </a:r>
          </a:p>
          <a:p>
            <a:r>
              <a:rPr lang="de-CH" dirty="0">
                <a:solidFill>
                  <a:srgbClr val="000000"/>
                </a:solidFill>
              </a:rPr>
              <a:t>Das Instrument &lt;Konsistenzprüfung HBB&gt;</a:t>
            </a:r>
          </a:p>
          <a:p>
            <a:r>
              <a:rPr lang="de-CH" dirty="0">
                <a:solidFill>
                  <a:srgbClr val="000000"/>
                </a:solidFill>
              </a:rPr>
              <a:t>Erkenntnisse aus den </a:t>
            </a:r>
            <a:r>
              <a:rPr lang="de-CH" dirty="0" smtClean="0">
                <a:solidFill>
                  <a:srgbClr val="000000"/>
                </a:solidFill>
              </a:rPr>
              <a:t>vier Konsistenzprüfungen (Pilotprüfungen)</a:t>
            </a:r>
            <a:endParaRPr lang="de-CH" dirty="0">
              <a:solidFill>
                <a:srgbClr val="000000"/>
              </a:solidFill>
            </a:endParaRPr>
          </a:p>
          <a:p>
            <a:r>
              <a:rPr lang="de-CH" dirty="0">
                <a:solidFill>
                  <a:srgbClr val="000000"/>
                </a:solidFill>
              </a:rPr>
              <a:t>Austausch von Erfahrungen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DE" b="1" dirty="0">
                <a:solidFill>
                  <a:srgbClr val="000000"/>
                </a:solidFill>
              </a:rPr>
              <a:t>Wie schätzen wir das Resultat der Konsistenzprüfung ein?</a:t>
            </a:r>
          </a:p>
          <a:p>
            <a:pPr lvl="0"/>
            <a:r>
              <a:rPr lang="de-DE" u="sng" dirty="0">
                <a:solidFill>
                  <a:srgbClr val="000000"/>
                </a:solidFill>
              </a:rPr>
              <a:t>Systematisches</a:t>
            </a:r>
            <a:r>
              <a:rPr lang="de-DE" dirty="0">
                <a:solidFill>
                  <a:srgbClr val="000000"/>
                </a:solidFill>
              </a:rPr>
              <a:t> Hinterfragen unserer Berufsprüfung</a:t>
            </a:r>
          </a:p>
          <a:p>
            <a:pPr lvl="0"/>
            <a:r>
              <a:rPr lang="de-DE" dirty="0">
                <a:solidFill>
                  <a:srgbClr val="000000"/>
                </a:solidFill>
              </a:rPr>
              <a:t>Keine Überraschungen</a:t>
            </a:r>
          </a:p>
          <a:p>
            <a:pPr lvl="0"/>
            <a:endParaRPr lang="de-DE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de-DE" b="1" dirty="0">
                <a:solidFill>
                  <a:srgbClr val="000000"/>
                </a:solidFill>
              </a:rPr>
              <a:t>Wie schätzen wir Aufwand und Ertrag ein?</a:t>
            </a:r>
          </a:p>
          <a:p>
            <a:pPr lvl="0"/>
            <a:r>
              <a:rPr lang="de-DE" dirty="0">
                <a:solidFill>
                  <a:srgbClr val="000000"/>
                </a:solidFill>
              </a:rPr>
              <a:t>Keine Kosten</a:t>
            </a:r>
          </a:p>
          <a:p>
            <a:pPr lvl="0"/>
            <a:r>
              <a:rPr lang="de-DE" dirty="0">
                <a:solidFill>
                  <a:srgbClr val="000000"/>
                </a:solidFill>
              </a:rPr>
              <a:t>Strategische Bedeutung der Konsistenzprüfung</a:t>
            </a:r>
          </a:p>
          <a:p>
            <a:pPr lvl="0"/>
            <a:r>
              <a:rPr lang="de-DE" dirty="0">
                <a:solidFill>
                  <a:srgbClr val="000000"/>
                </a:solidFill>
              </a:rPr>
              <a:t>Fazit: eine positive Bilanz!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20</a:t>
            </a:fld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612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2234208"/>
            <a:ext cx="7200800" cy="141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0">
                <a:solidFill>
                  <a:srgbClr val="59200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9pPr>
          </a:lstStyle>
          <a:p>
            <a:r>
              <a:rPr lang="de-CH" sz="2800" b="1" dirty="0" smtClean="0">
                <a:solidFill>
                  <a:srgbClr val="000000"/>
                </a:solidFill>
              </a:rPr>
              <a:t>Diskussion</a:t>
            </a:r>
            <a:endParaRPr lang="de-CH" kern="0" dirty="0"/>
          </a:p>
        </p:txBody>
      </p:sp>
    </p:spTree>
    <p:extLst>
      <p:ext uri="{BB962C8B-B14F-4D97-AF65-F5344CB8AC3E}">
        <p14:creationId xmlns:p14="http://schemas.microsoft.com/office/powerpoint/2010/main" val="416518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rgbClr val="000000"/>
                </a:solidFill>
              </a:rPr>
              <a:t>Fragestellungen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>
                <a:solidFill>
                  <a:srgbClr val="000000"/>
                </a:solidFill>
              </a:rPr>
              <a:t>Ist-Situation</a:t>
            </a:r>
          </a:p>
          <a:p>
            <a:r>
              <a:rPr lang="de-CH" dirty="0">
                <a:solidFill>
                  <a:srgbClr val="000000"/>
                </a:solidFill>
              </a:rPr>
              <a:t>Wie überprüfen Sie heute die Konsistenz der Prüfungen?</a:t>
            </a:r>
          </a:p>
          <a:p>
            <a:r>
              <a:rPr lang="de-CH" dirty="0">
                <a:solidFill>
                  <a:srgbClr val="000000"/>
                </a:solidFill>
              </a:rPr>
              <a:t>Gibt es Ähnlichkeiten zum vorgestellten Vorgehen? Welche Unterschiede gibt es?</a:t>
            </a:r>
          </a:p>
          <a:p>
            <a:pPr marL="0" indent="0">
              <a:buNone/>
            </a:pPr>
            <a:endParaRPr lang="de-CH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CH" b="1" dirty="0">
                <a:solidFill>
                  <a:srgbClr val="000000"/>
                </a:solidFill>
              </a:rPr>
              <a:t>Chancen / Risiken des Verfahrens</a:t>
            </a:r>
          </a:p>
          <a:p>
            <a:r>
              <a:rPr lang="de-CH" dirty="0">
                <a:solidFill>
                  <a:srgbClr val="000000"/>
                </a:solidFill>
              </a:rPr>
              <a:t>Wie schätzen Sie den Nutzen einer externen Konsistenzprüfung ein? </a:t>
            </a:r>
          </a:p>
          <a:p>
            <a:r>
              <a:rPr lang="de-CH" dirty="0">
                <a:solidFill>
                  <a:srgbClr val="000000"/>
                </a:solidFill>
              </a:rPr>
              <a:t>Welche Chancen und Risiken sehen Sie beim vorgestellten Vorgehen?</a:t>
            </a:r>
          </a:p>
          <a:p>
            <a:pPr marL="0" indent="0">
              <a:buNone/>
            </a:pPr>
            <a:endParaRPr lang="de-CH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e-CH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CH" b="1" dirty="0">
                <a:solidFill>
                  <a:srgbClr val="000000"/>
                </a:solidFill>
              </a:rPr>
              <a:t>Zeitrahmen</a:t>
            </a:r>
          </a:p>
          <a:p>
            <a:pPr marL="0" indent="0">
              <a:buNone/>
            </a:pPr>
            <a:r>
              <a:rPr lang="de-CH" dirty="0">
                <a:solidFill>
                  <a:srgbClr val="000000"/>
                </a:solidFill>
              </a:rPr>
              <a:t>Diskussion </a:t>
            </a:r>
            <a:r>
              <a:rPr lang="de-CH" dirty="0" smtClean="0">
                <a:solidFill>
                  <a:srgbClr val="000000"/>
                </a:solidFill>
              </a:rPr>
              <a:t>in Gruppen</a:t>
            </a:r>
            <a:endParaRPr lang="de-CH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CH" dirty="0">
                <a:solidFill>
                  <a:srgbClr val="000000"/>
                </a:solidFill>
              </a:rPr>
              <a:t>Anschliessende Diskussion im Plenum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22</a:t>
            </a:fld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2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rgbClr val="000000"/>
                </a:solidFill>
              </a:rPr>
              <a:t>Ziele des Workshops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>
                <a:solidFill>
                  <a:srgbClr val="000000"/>
                </a:solidFill>
              </a:rPr>
              <a:t>Sie haben einen Einblick </a:t>
            </a:r>
          </a:p>
          <a:p>
            <a:r>
              <a:rPr lang="de-CH" dirty="0">
                <a:solidFill>
                  <a:srgbClr val="000000"/>
                </a:solidFill>
              </a:rPr>
              <a:t>in die Ausgangslage und Zielsetzung dieses Vorhabens. </a:t>
            </a:r>
          </a:p>
          <a:p>
            <a:r>
              <a:rPr lang="de-CH" dirty="0">
                <a:solidFill>
                  <a:srgbClr val="000000"/>
                </a:solidFill>
              </a:rPr>
              <a:t>in den Ablauf und das Instrument der Konsistenzprüfung.</a:t>
            </a:r>
          </a:p>
          <a:p>
            <a:endParaRPr lang="de-CH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CH" dirty="0">
                <a:solidFill>
                  <a:srgbClr val="000000"/>
                </a:solidFill>
              </a:rPr>
              <a:t>Anhand eines Berichts aus dem Piloten werden die Erfahrungen und der Nutzen einer Konsistenzprüfung aufgezeigt und mit den Anwesenden diskutiert. </a:t>
            </a:r>
          </a:p>
          <a:p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3</a:t>
            </a:fld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Christoph Schmitter, SBFI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2234208"/>
            <a:ext cx="7200800" cy="141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0">
                <a:solidFill>
                  <a:srgbClr val="59200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9pPr>
          </a:lstStyle>
          <a:p>
            <a:r>
              <a:rPr lang="de-DE" sz="2800" b="1" dirty="0">
                <a:solidFill>
                  <a:srgbClr val="000000"/>
                </a:solidFill>
              </a:rPr>
              <a:t>Konsistenzprüfung – Wozu?</a:t>
            </a:r>
            <a:br>
              <a:rPr lang="de-DE" sz="2800" b="1" dirty="0">
                <a:solidFill>
                  <a:srgbClr val="000000"/>
                </a:solidFill>
              </a:rPr>
            </a:br>
            <a:r>
              <a:rPr lang="de-DE" sz="2800" b="1" dirty="0">
                <a:solidFill>
                  <a:srgbClr val="000000"/>
                </a:solidFill>
              </a:rPr>
              <a:t>Die Gründe </a:t>
            </a:r>
            <a:endParaRPr lang="de-CH" sz="2800" b="1" kern="0" dirty="0" smtClean="0">
              <a:solidFill>
                <a:srgbClr val="000000"/>
              </a:solidFill>
            </a:endParaRPr>
          </a:p>
          <a:p>
            <a:endParaRPr lang="de-CH" kern="0" dirty="0"/>
          </a:p>
        </p:txBody>
      </p:sp>
    </p:spTree>
    <p:extLst>
      <p:ext uri="{BB962C8B-B14F-4D97-AF65-F5344CB8AC3E}">
        <p14:creationId xmlns:p14="http://schemas.microsoft.com/office/powerpoint/2010/main" val="142763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Ausgangslage aus der Sicht des SBFI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SBFI genehmigt die Prüfungsordnungen PO</a:t>
            </a:r>
          </a:p>
          <a:p>
            <a:r>
              <a:rPr lang="de-DE" dirty="0">
                <a:solidFill>
                  <a:srgbClr val="000000"/>
                </a:solidFill>
              </a:rPr>
              <a:t>Führt stichprobenweise Prüfungsbesuche durch</a:t>
            </a:r>
          </a:p>
          <a:p>
            <a:r>
              <a:rPr lang="de-DE" dirty="0">
                <a:solidFill>
                  <a:srgbClr val="000000"/>
                </a:solidFill>
              </a:rPr>
              <a:t>Ziel der Besuche: </a:t>
            </a:r>
            <a:r>
              <a:rPr lang="de-DE" dirty="0" smtClean="0">
                <a:solidFill>
                  <a:srgbClr val="000000"/>
                </a:solidFill>
              </a:rPr>
              <a:t>Qualitätssicherung </a:t>
            </a:r>
            <a:r>
              <a:rPr lang="de-DE" dirty="0">
                <a:solidFill>
                  <a:srgbClr val="000000"/>
                </a:solidFill>
              </a:rPr>
              <a:t>/ </a:t>
            </a:r>
            <a:r>
              <a:rPr lang="de-DE" dirty="0" smtClean="0">
                <a:solidFill>
                  <a:srgbClr val="000000"/>
                </a:solidFill>
              </a:rPr>
              <a:t>Qualitätsentwicklung (Art</a:t>
            </a:r>
            <a:r>
              <a:rPr lang="de-DE" dirty="0">
                <a:solidFill>
                  <a:srgbClr val="000000"/>
                </a:solidFill>
              </a:rPr>
              <a:t>. 8 BBG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endParaRPr lang="de-DE" dirty="0"/>
          </a:p>
          <a:p>
            <a:pPr marL="0" indent="0">
              <a:buNone/>
            </a:pPr>
            <a:endParaRPr lang="de-DE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e-DE" b="1" dirty="0">
              <a:solidFill>
                <a:srgbClr val="000000"/>
              </a:solidFill>
            </a:endParaRPr>
          </a:p>
          <a:p>
            <a:r>
              <a:rPr lang="de-DE" dirty="0">
                <a:solidFill>
                  <a:srgbClr val="000000"/>
                </a:solidFill>
              </a:rPr>
              <a:t>Es sind nur Stichproben möglich</a:t>
            </a:r>
          </a:p>
          <a:p>
            <a:r>
              <a:rPr lang="de-DE" dirty="0">
                <a:solidFill>
                  <a:srgbClr val="000000"/>
                </a:solidFill>
              </a:rPr>
              <a:t>Es fehlt die „Tiefensicht“</a:t>
            </a:r>
          </a:p>
          <a:p>
            <a:r>
              <a:rPr lang="de-DE" dirty="0">
                <a:solidFill>
                  <a:srgbClr val="000000"/>
                </a:solidFill>
              </a:rPr>
              <a:t>Nur eingeschränkte Aussagen zu Konsistenz und Qualität der Prüfungen möglich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5</a:t>
            </a:fld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5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Qualitätsentwicklung aus der Sicht der Trägerschaften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Auch die Prüfungskommissionen / Qualitätssicherungskommissionen sind der Qualität verpflichtet.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>
                <a:solidFill>
                  <a:srgbClr val="000000"/>
                </a:solidFill>
              </a:rPr>
              <a:t>Prüfungsordnung </a:t>
            </a:r>
            <a:r>
              <a:rPr lang="de-DE" b="1" dirty="0">
                <a:solidFill>
                  <a:srgbClr val="000000"/>
                </a:solidFill>
              </a:rPr>
              <a:t>Ziff. 2</a:t>
            </a:r>
            <a:r>
              <a:rPr lang="de-DE" b="1" dirty="0" smtClean="0">
                <a:solidFill>
                  <a:srgbClr val="000000"/>
                </a:solidFill>
              </a:rPr>
              <a:t>:</a:t>
            </a:r>
            <a:endParaRPr lang="de-DE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rgbClr val="000000"/>
                </a:solidFill>
              </a:rPr>
              <a:t>Aufgaben der PK/QS-K</a:t>
            </a:r>
            <a:r>
              <a:rPr lang="de-DE" dirty="0" smtClean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de-DE" dirty="0" smtClean="0">
                <a:solidFill>
                  <a:srgbClr val="000000"/>
                </a:solidFill>
              </a:rPr>
              <a:t>„…sorgt </a:t>
            </a:r>
            <a:r>
              <a:rPr lang="de-DE" dirty="0">
                <a:solidFill>
                  <a:srgbClr val="000000"/>
                </a:solidFill>
              </a:rPr>
              <a:t>für die Qualitätsentwicklung und -sicherung, insbesondere für die </a:t>
            </a:r>
            <a:r>
              <a:rPr lang="de-DE" dirty="0" err="1">
                <a:solidFill>
                  <a:srgbClr val="000000"/>
                </a:solidFill>
              </a:rPr>
              <a:t>regelmässige</a:t>
            </a:r>
            <a:r>
              <a:rPr lang="de-DE" dirty="0">
                <a:solidFill>
                  <a:srgbClr val="000000"/>
                </a:solidFill>
              </a:rPr>
              <a:t> Aktualisierung des </a:t>
            </a:r>
            <a:r>
              <a:rPr lang="de-DE" dirty="0" smtClean="0">
                <a:solidFill>
                  <a:srgbClr val="000000"/>
                </a:solidFill>
              </a:rPr>
              <a:t>Qualifikationsprofils </a:t>
            </a:r>
            <a:r>
              <a:rPr lang="de-DE" dirty="0">
                <a:solidFill>
                  <a:srgbClr val="000000"/>
                </a:solidFill>
              </a:rPr>
              <a:t>entsprechenden den Bedürfnissen des </a:t>
            </a:r>
            <a:r>
              <a:rPr lang="de-DE" dirty="0" smtClean="0">
                <a:solidFill>
                  <a:srgbClr val="000000"/>
                </a:solidFill>
              </a:rPr>
              <a:t>Arbeitsmarktes“</a:t>
            </a:r>
            <a:endParaRPr lang="de-DE" dirty="0">
              <a:solidFill>
                <a:srgbClr val="000000"/>
              </a:solidFill>
            </a:endParaRP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6</a:t>
            </a:fld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32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Gründe für die Entwicklung des </a:t>
            </a:r>
            <a:r>
              <a:rPr lang="de-DE" dirty="0" smtClean="0">
                <a:solidFill>
                  <a:srgbClr val="000000"/>
                </a:solidFill>
              </a:rPr>
              <a:t>Instruments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Trägerschaften sollen </a:t>
            </a:r>
            <a:endParaRPr lang="de-DE" dirty="0" smtClean="0">
              <a:solidFill>
                <a:srgbClr val="000000"/>
              </a:solidFill>
            </a:endParaRPr>
          </a:p>
          <a:p>
            <a:pPr lvl="1"/>
            <a:r>
              <a:rPr lang="de-DE" dirty="0" smtClean="0">
                <a:solidFill>
                  <a:srgbClr val="000000"/>
                </a:solidFill>
              </a:rPr>
              <a:t>ihre </a:t>
            </a:r>
            <a:r>
              <a:rPr lang="de-DE" dirty="0" err="1">
                <a:solidFill>
                  <a:srgbClr val="000000"/>
                </a:solidFill>
              </a:rPr>
              <a:t>eidg</a:t>
            </a:r>
            <a:r>
              <a:rPr lang="de-DE" dirty="0">
                <a:solidFill>
                  <a:srgbClr val="000000"/>
                </a:solidFill>
              </a:rPr>
              <a:t>. Prüfung durch unabhängige Dritte auf Konsistenz und Qualität prüfen </a:t>
            </a:r>
            <a:r>
              <a:rPr lang="de-DE" dirty="0" smtClean="0">
                <a:solidFill>
                  <a:srgbClr val="000000"/>
                </a:solidFill>
              </a:rPr>
              <a:t>lassen;</a:t>
            </a:r>
            <a:endParaRPr lang="de-DE" dirty="0">
              <a:solidFill>
                <a:srgbClr val="000000"/>
              </a:solidFill>
            </a:endParaRPr>
          </a:p>
          <a:p>
            <a:pPr lvl="1"/>
            <a:r>
              <a:rPr lang="de-DE" dirty="0">
                <a:solidFill>
                  <a:srgbClr val="000000"/>
                </a:solidFill>
              </a:rPr>
              <a:t>d</a:t>
            </a:r>
            <a:r>
              <a:rPr lang="de-DE" dirty="0" smtClean="0">
                <a:solidFill>
                  <a:srgbClr val="000000"/>
                </a:solidFill>
              </a:rPr>
              <a:t>ie </a:t>
            </a:r>
            <a:r>
              <a:rPr lang="de-DE" dirty="0">
                <a:solidFill>
                  <a:srgbClr val="000000"/>
                </a:solidFill>
              </a:rPr>
              <a:t>Konzeption der Prüfung „durchleuchten</a:t>
            </a:r>
            <a:r>
              <a:rPr lang="de-DE" dirty="0" smtClean="0">
                <a:solidFill>
                  <a:srgbClr val="000000"/>
                </a:solidFill>
              </a:rPr>
              <a:t>“ lassen;</a:t>
            </a:r>
            <a:endParaRPr lang="de-DE" dirty="0">
              <a:solidFill>
                <a:srgbClr val="000000"/>
              </a:solidFill>
            </a:endParaRPr>
          </a:p>
          <a:p>
            <a:pPr lvl="1"/>
            <a:r>
              <a:rPr lang="de-DE" dirty="0">
                <a:solidFill>
                  <a:srgbClr val="000000"/>
                </a:solidFill>
              </a:rPr>
              <a:t>Anregungen für die Weiterentwicklung der Prüfung </a:t>
            </a:r>
            <a:r>
              <a:rPr lang="de-DE" dirty="0" smtClean="0">
                <a:solidFill>
                  <a:srgbClr val="000000"/>
                </a:solidFill>
              </a:rPr>
              <a:t>erhalten.</a:t>
            </a:r>
          </a:p>
          <a:p>
            <a:endParaRPr lang="de-DE" dirty="0" smtClean="0">
              <a:solidFill>
                <a:srgbClr val="000000"/>
              </a:solidFill>
            </a:endParaRPr>
          </a:p>
          <a:p>
            <a:endParaRPr lang="de-DE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000000"/>
                </a:solidFill>
                <a:sym typeface="Wingdings"/>
              </a:rPr>
              <a:t> </a:t>
            </a:r>
            <a:r>
              <a:rPr lang="de-DE" dirty="0" smtClean="0">
                <a:solidFill>
                  <a:srgbClr val="000000"/>
                </a:solidFill>
              </a:rPr>
              <a:t>Entwicklung des Instruments zusammen mit </a:t>
            </a:r>
            <a:r>
              <a:rPr lang="de-DE" dirty="0" err="1">
                <a:solidFill>
                  <a:srgbClr val="000000"/>
                </a:solidFill>
              </a:rPr>
              <a:t>E</a:t>
            </a:r>
            <a:r>
              <a:rPr lang="de-DE" dirty="0" err="1" smtClean="0">
                <a:solidFill>
                  <a:srgbClr val="000000"/>
                </a:solidFill>
              </a:rPr>
              <a:t>ctaveo</a:t>
            </a:r>
            <a:r>
              <a:rPr lang="de-DE" dirty="0" smtClean="0">
                <a:solidFill>
                  <a:srgbClr val="000000"/>
                </a:solidFill>
              </a:rPr>
              <a:t> und EHB</a:t>
            </a:r>
            <a:endParaRPr lang="de-DE" dirty="0">
              <a:solidFill>
                <a:srgbClr val="000000"/>
              </a:solidFill>
            </a:endParaRPr>
          </a:p>
          <a:p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7</a:t>
            </a:fld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77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Prüfung der Konsistenz und Qualität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>
                <a:solidFill>
                  <a:srgbClr val="000000"/>
                </a:solidFill>
              </a:rPr>
              <a:t>Konsisten</a:t>
            </a:r>
            <a:r>
              <a:rPr lang="de-DE" b="1" i="1" dirty="0">
                <a:solidFill>
                  <a:srgbClr val="000000"/>
                </a:solidFill>
              </a:rPr>
              <a:t>z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heisst</a:t>
            </a:r>
            <a:r>
              <a:rPr lang="de-DE" dirty="0">
                <a:solidFill>
                  <a:srgbClr val="000000"/>
                </a:solidFill>
              </a:rPr>
              <a:t>:</a:t>
            </a:r>
          </a:p>
          <a:p>
            <a:pPr>
              <a:buNone/>
            </a:pPr>
            <a:r>
              <a:rPr lang="de-DE" dirty="0">
                <a:solidFill>
                  <a:srgbClr val="000000"/>
                </a:solidFill>
              </a:rPr>
              <a:t>Übereinstimmung der Prüfung </a:t>
            </a:r>
            <a:r>
              <a:rPr lang="de-DE" dirty="0" smtClean="0">
                <a:solidFill>
                  <a:srgbClr val="000000"/>
                </a:solidFill>
              </a:rPr>
              <a:t>mit Wegleitung </a:t>
            </a:r>
            <a:r>
              <a:rPr lang="de-DE" dirty="0">
                <a:solidFill>
                  <a:srgbClr val="000000"/>
                </a:solidFill>
              </a:rPr>
              <a:t>+ Prüfungsordnung</a:t>
            </a:r>
          </a:p>
          <a:p>
            <a:pPr>
              <a:buNone/>
            </a:pPr>
            <a:endParaRPr lang="de-DE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de-DE" b="1" dirty="0">
                <a:solidFill>
                  <a:srgbClr val="000000"/>
                </a:solidFill>
              </a:rPr>
              <a:t>Qualität</a:t>
            </a:r>
            <a:r>
              <a:rPr lang="de-DE" dirty="0">
                <a:solidFill>
                  <a:srgbClr val="000000"/>
                </a:solidFill>
              </a:rPr>
              <a:t> bezieht sich auf:</a:t>
            </a:r>
          </a:p>
          <a:p>
            <a:pPr>
              <a:buNone/>
            </a:pPr>
            <a:r>
              <a:rPr lang="de-DE" dirty="0" smtClean="0">
                <a:solidFill>
                  <a:srgbClr val="000000"/>
                </a:solidFill>
              </a:rPr>
              <a:t>Qualitätsmerkmale </a:t>
            </a:r>
            <a:r>
              <a:rPr lang="de-DE" dirty="0">
                <a:solidFill>
                  <a:srgbClr val="000000"/>
                </a:solidFill>
              </a:rPr>
              <a:t>einer </a:t>
            </a:r>
            <a:r>
              <a:rPr lang="de-DE" dirty="0" smtClean="0">
                <a:solidFill>
                  <a:srgbClr val="000000"/>
                </a:solidFill>
              </a:rPr>
              <a:t>professionell </a:t>
            </a:r>
            <a:r>
              <a:rPr lang="de-DE" dirty="0">
                <a:solidFill>
                  <a:srgbClr val="000000"/>
                </a:solidFill>
              </a:rPr>
              <a:t>gestalteten Prüfung („</a:t>
            </a:r>
            <a:r>
              <a:rPr lang="de-DE" dirty="0" err="1">
                <a:solidFill>
                  <a:srgbClr val="000000"/>
                </a:solidFill>
              </a:rPr>
              <a:t>musts</a:t>
            </a:r>
            <a:r>
              <a:rPr lang="de-DE" dirty="0">
                <a:solidFill>
                  <a:srgbClr val="000000"/>
                </a:solidFill>
              </a:rPr>
              <a:t>“)</a:t>
            </a:r>
          </a:p>
          <a:p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8</a:t>
            </a:fld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58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Eckwerte des </a:t>
            </a:r>
            <a:r>
              <a:rPr lang="de-DE" dirty="0" smtClean="0">
                <a:solidFill>
                  <a:srgbClr val="000000"/>
                </a:solidFill>
              </a:rPr>
              <a:t>Pilot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Konsortium </a:t>
            </a:r>
            <a:r>
              <a:rPr lang="de-DE" dirty="0">
                <a:solidFill>
                  <a:srgbClr val="000000"/>
                </a:solidFill>
              </a:rPr>
              <a:t>aus SBFI, </a:t>
            </a:r>
            <a:r>
              <a:rPr lang="de-DE" dirty="0" err="1">
                <a:solidFill>
                  <a:srgbClr val="000000"/>
                </a:solidFill>
              </a:rPr>
              <a:t>E</a:t>
            </a:r>
            <a:r>
              <a:rPr lang="de-DE" dirty="0" err="1" smtClean="0">
                <a:solidFill>
                  <a:srgbClr val="000000"/>
                </a:solidFill>
              </a:rPr>
              <a:t>ctaveo</a:t>
            </a:r>
            <a:r>
              <a:rPr lang="de-DE" dirty="0">
                <a:solidFill>
                  <a:srgbClr val="000000"/>
                </a:solidFill>
              </a:rPr>
              <a:t>, </a:t>
            </a:r>
            <a:r>
              <a:rPr lang="de-DE" dirty="0" smtClean="0">
                <a:solidFill>
                  <a:srgbClr val="000000"/>
                </a:solidFill>
              </a:rPr>
              <a:t>EHB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4 </a:t>
            </a:r>
            <a:r>
              <a:rPr lang="de-DE" dirty="0">
                <a:solidFill>
                  <a:srgbClr val="000000"/>
                </a:solidFill>
              </a:rPr>
              <a:t>Anwendungen</a:t>
            </a:r>
          </a:p>
          <a:p>
            <a:r>
              <a:rPr lang="de-DE" dirty="0">
                <a:solidFill>
                  <a:srgbClr val="000000"/>
                </a:solidFill>
              </a:rPr>
              <a:t>Keine Kosten für die Prüfungsträger</a:t>
            </a:r>
          </a:p>
          <a:p>
            <a:r>
              <a:rPr lang="de-DE" dirty="0">
                <a:solidFill>
                  <a:srgbClr val="000000"/>
                </a:solidFill>
              </a:rPr>
              <a:t>Evaluation des Pilot</a:t>
            </a:r>
          </a:p>
          <a:p>
            <a:pPr>
              <a:buNone/>
            </a:pPr>
            <a:endParaRPr lang="de-DE" dirty="0">
              <a:solidFill>
                <a:srgbClr val="000000"/>
              </a:solidFill>
            </a:endParaRPr>
          </a:p>
          <a:p>
            <a:r>
              <a:rPr lang="de-DE" dirty="0">
                <a:solidFill>
                  <a:srgbClr val="000000"/>
                </a:solidFill>
              </a:rPr>
              <a:t>Start Pilot 2011 </a:t>
            </a:r>
          </a:p>
          <a:p>
            <a:r>
              <a:rPr lang="de-DE" dirty="0">
                <a:solidFill>
                  <a:srgbClr val="000000"/>
                </a:solidFill>
              </a:rPr>
              <a:t>Einführung geplant (2012/2013)</a:t>
            </a:r>
          </a:p>
          <a:p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9</a:t>
            </a:fld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499316"/>
      </p:ext>
    </p:extLst>
  </p:cSld>
  <p:clrMapOvr>
    <a:masterClrMapping/>
  </p:clrMapOvr>
</p:sld>
</file>

<file path=ppt/theme/theme1.xml><?xml version="1.0" encoding="utf-8"?>
<a:theme xmlns:a="http://schemas.openxmlformats.org/drawingml/2006/main" name="Ectaveo_Präsentation">
  <a:themeElements>
    <a:clrScheme name="Ectaveo">
      <a:dk1>
        <a:srgbClr val="59200A"/>
      </a:dk1>
      <a:lt1>
        <a:srgbClr val="FFFFFF"/>
      </a:lt1>
      <a:dk2>
        <a:srgbClr val="59200A"/>
      </a:dk2>
      <a:lt2>
        <a:srgbClr val="FFFFFF"/>
      </a:lt2>
      <a:accent1>
        <a:srgbClr val="EDE8DF"/>
      </a:accent1>
      <a:accent2>
        <a:srgbClr val="59200A"/>
      </a:accent2>
      <a:accent3>
        <a:srgbClr val="6E90A6"/>
      </a:accent3>
      <a:accent4>
        <a:srgbClr val="B46408"/>
      </a:accent4>
      <a:accent5>
        <a:srgbClr val="BD9E3A"/>
      </a:accent5>
      <a:accent6>
        <a:srgbClr val="B40032"/>
      </a:accent6>
      <a:hlink>
        <a:srgbClr val="59200A"/>
      </a:hlink>
      <a:folHlink>
        <a:srgbClr val="59200A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Ectaveo_Präsentation</Template>
  <TotalTime>0</TotalTime>
  <Words>759</Words>
  <Application>Microsoft Office PowerPoint</Application>
  <PresentationFormat>Bildschirmpräsentation (4:3)</PresentationFormat>
  <Paragraphs>178</Paragraphs>
  <Slides>22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Ectaveo_Präsentation</vt:lpstr>
      <vt:lpstr>ERFA-Tagung Biel, 25. April 2013</vt:lpstr>
      <vt:lpstr>Inhalt Workshop Konsistenzprüfung</vt:lpstr>
      <vt:lpstr>Ziele des Workshops</vt:lpstr>
      <vt:lpstr>Christoph Schmitter, SBFI</vt:lpstr>
      <vt:lpstr>Ausgangslage aus der Sicht des SBFI</vt:lpstr>
      <vt:lpstr>Qualitätsentwicklung aus der Sicht der Trägerschaften</vt:lpstr>
      <vt:lpstr>Gründe für die Entwicklung des Instruments</vt:lpstr>
      <vt:lpstr>Prüfung der Konsistenz und Qualität</vt:lpstr>
      <vt:lpstr>Eckwerte des Pilot</vt:lpstr>
      <vt:lpstr>Petra Hämmerle, Ectaveo</vt:lpstr>
      <vt:lpstr>Fragen bei der Entwicklung des Verfahrens</vt:lpstr>
      <vt:lpstr>Kriterien für die Konsistenzprüfung</vt:lpstr>
      <vt:lpstr>Wie können diese Kriterien überprüft werden?</vt:lpstr>
      <vt:lpstr>Beispiel der Kriterien</vt:lpstr>
      <vt:lpstr>Auswertung der Konsistenzprüfung</vt:lpstr>
      <vt:lpstr>René Clerc, EHB Karl-Heinz Vogt, SAZ</vt:lpstr>
      <vt:lpstr>Sicht der Prüfinstitute (Ectaveo und EHB)</vt:lpstr>
      <vt:lpstr>Ergebnisse und Empfehlungen aus den durchgeführten Konsistenzprüfungen</vt:lpstr>
      <vt:lpstr>Sicht einer Prüfungsträgerschaft (BP Fachfrau Fachmann für Justizvollzug)</vt:lpstr>
      <vt:lpstr>PowerPoint-Präsentation</vt:lpstr>
      <vt:lpstr>PowerPoint-Präsentation</vt:lpstr>
      <vt:lpstr>Fragestellungen</vt:lpstr>
    </vt:vector>
  </TitlesOfParts>
  <Company>Ectaveo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Präsentationstitel</dc:title>
  <dc:creator>Martina Stühlinger</dc:creator>
  <cp:lastModifiedBy>Martina Stühlinger</cp:lastModifiedBy>
  <cp:revision>45</cp:revision>
  <cp:lastPrinted>2011-12-05T06:53:37Z</cp:lastPrinted>
  <dcterms:created xsi:type="dcterms:W3CDTF">2013-03-26T08:43:12Z</dcterms:created>
  <dcterms:modified xsi:type="dcterms:W3CDTF">2013-04-12T14:37:04Z</dcterms:modified>
</cp:coreProperties>
</file>