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5"/>
  </p:sldMasterIdLst>
  <p:notesMasterIdLst>
    <p:notesMasterId r:id="rId14"/>
  </p:notesMasterIdLst>
  <p:handoutMasterIdLst>
    <p:handoutMasterId r:id="rId15"/>
  </p:handoutMasterIdLst>
  <p:sldIdLst>
    <p:sldId id="468" r:id="rId6"/>
    <p:sldId id="469" r:id="rId7"/>
    <p:sldId id="462" r:id="rId8"/>
    <p:sldId id="474" r:id="rId9"/>
    <p:sldId id="470" r:id="rId10"/>
    <p:sldId id="465" r:id="rId11"/>
    <p:sldId id="473" r:id="rId12"/>
    <p:sldId id="471" r:id="rId13"/>
  </p:sldIdLst>
  <p:sldSz cx="9144000" cy="6858000" type="screen4x3"/>
  <p:notesSz cx="6735763" cy="9866313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ＭＳ Ｐゴシック" panose="020B0600070205080204" pitchFamily="34" charset="-128"/>
      <p:regular r:id="rId20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0576" autoAdjust="0"/>
  </p:normalViewPr>
  <p:slideViewPr>
    <p:cSldViewPr>
      <p:cViewPr varScale="1">
        <p:scale>
          <a:sx n="86" d="100"/>
          <a:sy n="86" d="100"/>
        </p:scale>
        <p:origin x="-16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444" y="-114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2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font" Target="fonts/font4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858D24-66DF-40D2-BCD9-E162CE536EAC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E60D60E7-7758-4079-AD76-0E4C9EE1C070}" type="pres">
      <dgm:prSet presAssocID="{59858D24-66DF-40D2-BCD9-E162CE536EA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CH"/>
        </a:p>
      </dgm:t>
    </dgm:pt>
  </dgm:ptLst>
  <dgm:cxnLst>
    <dgm:cxn modelId="{C9915DD0-590D-4553-9451-B6A15839CF80}" type="presOf" srcId="{59858D24-66DF-40D2-BCD9-E162CE536EAC}" destId="{E60D60E7-7758-4079-AD76-0E4C9EE1C070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19565" cy="493867"/>
          </a:xfrm>
          <a:prstGeom prst="rect">
            <a:avLst/>
          </a:prstGeom>
        </p:spPr>
        <p:txBody>
          <a:bodyPr vert="horz" lIns="90746" tIns="45374" rIns="90746" bIns="45374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4626" y="3"/>
            <a:ext cx="2919565" cy="493867"/>
          </a:xfrm>
          <a:prstGeom prst="rect">
            <a:avLst/>
          </a:prstGeom>
        </p:spPr>
        <p:txBody>
          <a:bodyPr vert="horz" lIns="90746" tIns="45374" rIns="90746" bIns="45374" rtlCol="0"/>
          <a:lstStyle>
            <a:lvl1pPr algn="r">
              <a:defRPr sz="1200"/>
            </a:lvl1pPr>
          </a:lstStyle>
          <a:p>
            <a:fld id="{B39C82FB-54E2-43C6-AED0-F7F60068E48B}" type="datetimeFigureOut">
              <a:rPr lang="de-CH" smtClean="0"/>
              <a:pPr/>
              <a:t>29.04.2015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0870"/>
            <a:ext cx="2919565" cy="493866"/>
          </a:xfrm>
          <a:prstGeom prst="rect">
            <a:avLst/>
          </a:prstGeom>
        </p:spPr>
        <p:txBody>
          <a:bodyPr vert="horz" lIns="90746" tIns="45374" rIns="90746" bIns="45374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4626" y="9370870"/>
            <a:ext cx="2919565" cy="493866"/>
          </a:xfrm>
          <a:prstGeom prst="rect">
            <a:avLst/>
          </a:prstGeom>
        </p:spPr>
        <p:txBody>
          <a:bodyPr vert="horz" lIns="90746" tIns="45374" rIns="90746" bIns="45374" rtlCol="0" anchor="b"/>
          <a:lstStyle>
            <a:lvl1pPr algn="r">
              <a:defRPr sz="1200"/>
            </a:lvl1pPr>
          </a:lstStyle>
          <a:p>
            <a:fld id="{3454124C-5711-40F8-BF57-1AB3C4834D2F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22476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2918830" cy="493315"/>
          </a:xfrm>
          <a:prstGeom prst="rect">
            <a:avLst/>
          </a:prstGeom>
        </p:spPr>
        <p:txBody>
          <a:bodyPr vert="horz" lIns="90746" tIns="45374" rIns="90746" bIns="45374" rtlCol="0"/>
          <a:lstStyle>
            <a:lvl1pPr algn="l"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9" y="2"/>
            <a:ext cx="2918830" cy="493315"/>
          </a:xfrm>
          <a:prstGeom prst="rect">
            <a:avLst/>
          </a:prstGeom>
        </p:spPr>
        <p:txBody>
          <a:bodyPr vert="horz" lIns="90746" tIns="45374" rIns="90746" bIns="45374" rtlCol="0"/>
          <a:lstStyle>
            <a:lvl1pPr algn="r">
              <a:defRPr sz="1200"/>
            </a:lvl1pPr>
          </a:lstStyle>
          <a:p>
            <a:pPr>
              <a:defRPr/>
            </a:pPr>
            <a:fld id="{3DD63A5C-B2D5-40F2-B7FD-C3744FA87155}" type="datetimeFigureOut">
              <a:rPr lang="de-DE"/>
              <a:pPr>
                <a:defRPr/>
              </a:pPr>
              <a:t>29.04.2015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8188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46" tIns="45374" rIns="90746" bIns="45374" rtlCol="0" anchor="ctr"/>
          <a:lstStyle/>
          <a:p>
            <a:pPr lvl="0"/>
            <a:endParaRPr lang="de-CH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686501"/>
            <a:ext cx="5388610" cy="4439841"/>
          </a:xfrm>
          <a:prstGeom prst="rect">
            <a:avLst/>
          </a:prstGeom>
        </p:spPr>
        <p:txBody>
          <a:bodyPr vert="horz" lIns="90746" tIns="45374" rIns="90746" bIns="45374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5" y="9371286"/>
            <a:ext cx="2918830" cy="493315"/>
          </a:xfrm>
          <a:prstGeom prst="rect">
            <a:avLst/>
          </a:prstGeom>
        </p:spPr>
        <p:txBody>
          <a:bodyPr vert="horz" lIns="90746" tIns="45374" rIns="90746" bIns="4537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9" y="9371286"/>
            <a:ext cx="2918830" cy="493315"/>
          </a:xfrm>
          <a:prstGeom prst="rect">
            <a:avLst/>
          </a:prstGeom>
        </p:spPr>
        <p:txBody>
          <a:bodyPr vert="horz" lIns="90746" tIns="45374" rIns="90746" bIns="45374" rtlCol="0" anchor="b"/>
          <a:lstStyle>
            <a:lvl1pPr algn="r">
              <a:defRPr sz="1200"/>
            </a:lvl1pPr>
          </a:lstStyle>
          <a:p>
            <a:pPr>
              <a:defRPr/>
            </a:pPr>
            <a:fld id="{E13E2C55-1F96-45E6-8A44-1D33EBAF336E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416796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sz="1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3E2C55-1F96-45E6-8A44-1D33EBAF336E}" type="slidenum">
              <a:rPr lang="de-CH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01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3E2C55-1F96-45E6-8A44-1D33EBAF336E}" type="slidenum">
              <a:rPr lang="de-CH" smtClean="0"/>
              <a:pPr>
                <a:defRPr/>
              </a:pPr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64558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BASIS der Einstufung. Hinweisen auf :</a:t>
            </a:r>
          </a:p>
          <a:p>
            <a:r>
              <a:rPr lang="de-CH" dirty="0" smtClean="0"/>
              <a:t>-   HK müssen in den GD bereits formuliert vorliegen!</a:t>
            </a:r>
          </a:p>
          <a:p>
            <a:pPr marL="170181" indent="-170181">
              <a:buFontTx/>
              <a:buChar char="-"/>
            </a:pPr>
            <a:r>
              <a:rPr lang="de-CH" dirty="0" smtClean="0"/>
              <a:t>die Erstellung muss dokumentiert / nachvollziehbar sein</a:t>
            </a:r>
          </a:p>
          <a:p>
            <a:pPr marL="170181" indent="-170181">
              <a:buFontTx/>
              <a:buChar char="-"/>
            </a:pPr>
            <a:r>
              <a:rPr lang="de-CH" dirty="0" smtClean="0"/>
              <a:t>Hinweis auf die Minimalbedingungen im Leitfaden</a:t>
            </a:r>
          </a:p>
          <a:p>
            <a:pPr marL="170181" indent="-170181">
              <a:buFontTx/>
              <a:buChar char="-"/>
            </a:pPr>
            <a:r>
              <a:rPr lang="de-CH" dirty="0" smtClean="0"/>
              <a:t>Externe</a:t>
            </a:r>
            <a:r>
              <a:rPr lang="de-CH" baseline="0" dirty="0" smtClean="0"/>
              <a:t> Hilfe in Anspruch nehmen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3E2C55-1F96-45E6-8A44-1D33EBAF336E}" type="slidenum">
              <a:rPr lang="de-CH" smtClean="0"/>
              <a:pPr>
                <a:defRPr/>
              </a:pPr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37359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0933">
              <a:defRPr/>
            </a:pPr>
            <a:r>
              <a:rPr lang="de-CH" baseline="0" dirty="0" smtClean="0"/>
              <a:t>Wir möchten am liebsten möglichst wenige Bereinigungen/Konsenssuchen durchführen müssen – die </a:t>
            </a:r>
            <a:r>
              <a:rPr lang="de-CH" b="1" baseline="0" dirty="0" smtClean="0"/>
              <a:t>Qualität ihrer Anträge wird uns helfen</a:t>
            </a:r>
            <a:r>
              <a:rPr lang="de-CH" b="0" baseline="0" dirty="0" smtClean="0"/>
              <a:t>, dieses Ziel zu erreichen.</a:t>
            </a:r>
            <a:endParaRPr lang="de-CH" dirty="0" smtClean="0"/>
          </a:p>
          <a:p>
            <a:r>
              <a:rPr lang="de-CH" dirty="0" smtClean="0"/>
              <a:t>Für die detailliertere Konsistenzprüfung ev. auf den Workshop Einstufung</a:t>
            </a:r>
            <a:r>
              <a:rPr lang="de-CH" baseline="0" dirty="0" smtClean="0"/>
              <a:t> </a:t>
            </a:r>
            <a:r>
              <a:rPr lang="de-CH" dirty="0" smtClean="0"/>
              <a:t>verweisen?</a:t>
            </a:r>
          </a:p>
          <a:p>
            <a:r>
              <a:rPr lang="de-CH" dirty="0" smtClean="0"/>
              <a:t>Oder hier kurz erklären, dass die Fachstelle versucht, die Einstufung nachzuvollziehen, allenfalls bei der Trägerschaft um weitere erklärende Dokumente nachfragt…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3E2C55-1F96-45E6-8A44-1D33EBAF336E}" type="slidenum">
              <a:rPr lang="de-CH" smtClean="0"/>
              <a:pPr>
                <a:defRPr/>
              </a:pPr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47326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Zu den</a:t>
            </a:r>
            <a:r>
              <a:rPr lang="de-CH" baseline="0" dirty="0" smtClean="0"/>
              <a:t> GD: die </a:t>
            </a:r>
            <a:r>
              <a:rPr lang="de-CH" baseline="0" dirty="0" err="1" smtClean="0"/>
              <a:t>ÜdbHK</a:t>
            </a:r>
            <a:r>
              <a:rPr lang="de-CH" baseline="0" dirty="0" smtClean="0"/>
              <a:t> allein genügt nicht, da oft erst aus den weiteren Informationen in den GD das Niveau sichtbar wird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3E2C55-1F96-45E6-8A44-1D33EBAF336E}" type="slidenum">
              <a:rPr lang="de-CH" smtClean="0"/>
              <a:pPr>
                <a:defRPr/>
              </a:pPr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17226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3E2C55-1F96-45E6-8A44-1D33EBAF336E}" type="slidenum">
              <a:rPr lang="de-CH" smtClean="0"/>
              <a:pPr>
                <a:defRPr/>
              </a:pPr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39740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_Deut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1214414" y="2500307"/>
            <a:ext cx="6286544" cy="1214445"/>
          </a:xfrm>
          <a:prstGeom prst="rect">
            <a:avLst/>
          </a:prstGeom>
        </p:spPr>
        <p:txBody>
          <a:bodyPr/>
          <a:lstStyle>
            <a:lvl1pPr algn="l">
              <a:defRPr sz="5200"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1214414" y="5143512"/>
            <a:ext cx="6286500" cy="7858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/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60" y="357188"/>
            <a:ext cx="4126992" cy="50596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" descr="EVD_BBT_D_RGB_POS_QUER_wappe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642938"/>
            <a:ext cx="29210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214414" y="500042"/>
            <a:ext cx="6286544" cy="714379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11" name="Inhaltsplatzhalter 9"/>
          <p:cNvSpPr>
            <a:spLocks noGrp="1"/>
          </p:cNvSpPr>
          <p:nvPr>
            <p:ph sz="quarter" idx="12"/>
          </p:nvPr>
        </p:nvSpPr>
        <p:spPr>
          <a:xfrm>
            <a:off x="1214414" y="1571613"/>
            <a:ext cx="7215187" cy="1857388"/>
          </a:xfrm>
          <a:prstGeom prst="rect">
            <a:avLst/>
          </a:prstGeom>
        </p:spPr>
        <p:txBody>
          <a:bodyPr/>
          <a:lstStyle>
            <a:lvl1pPr>
              <a:lnSpc>
                <a:spcPts val="2600"/>
              </a:lnSpc>
              <a:buFont typeface="Arial" pitchFamily="34" charset="0"/>
              <a:buNone/>
              <a:defRPr sz="2100"/>
            </a:lvl1pPr>
            <a:lvl2pPr marL="742950" indent="-742950">
              <a:buNone/>
              <a:defRPr sz="2100"/>
            </a:lvl2pPr>
            <a:lvl3pPr marL="742950" indent="-742950">
              <a:buNone/>
              <a:defRPr sz="2100"/>
            </a:lvl3pPr>
            <a:lvl4pPr>
              <a:buNone/>
              <a:defRPr sz="2100"/>
            </a:lvl4pPr>
            <a:lvl5pPr>
              <a:buNone/>
              <a:defRPr sz="21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3"/>
          </p:nvPr>
        </p:nvSpPr>
        <p:spPr>
          <a:xfrm>
            <a:off x="6624638" y="6215063"/>
            <a:ext cx="2233612" cy="365125"/>
          </a:xfrm>
          <a:prstGeom prst="rect">
            <a:avLst/>
          </a:prstGeom>
        </p:spPr>
        <p:txBody>
          <a:bodyPr/>
          <a:lstStyle>
            <a:lvl1pPr algn="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BE2A496-4B5D-485F-BE34-FC891CEAD7EF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_Text mit Fuss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1" descr="EVD_BBT_D_RGB_POS_QUER_wappe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642938"/>
            <a:ext cx="29210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Gerade Verbindung 8"/>
          <p:cNvCxnSpPr/>
          <p:nvPr userDrawn="1"/>
        </p:nvCxnSpPr>
        <p:spPr>
          <a:xfrm>
            <a:off x="1214438" y="6143625"/>
            <a:ext cx="7572375" cy="158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1214414" y="500042"/>
            <a:ext cx="6286544" cy="714379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6" name="Inhaltsplatzhalter 9"/>
          <p:cNvSpPr>
            <a:spLocks noGrp="1"/>
          </p:cNvSpPr>
          <p:nvPr>
            <p:ph sz="quarter" idx="12"/>
          </p:nvPr>
        </p:nvSpPr>
        <p:spPr>
          <a:xfrm>
            <a:off x="1214414" y="1571613"/>
            <a:ext cx="7215187" cy="1857388"/>
          </a:xfrm>
          <a:prstGeom prst="rect">
            <a:avLst/>
          </a:prstGeom>
        </p:spPr>
        <p:txBody>
          <a:bodyPr/>
          <a:lstStyle>
            <a:lvl1pPr>
              <a:lnSpc>
                <a:spcPts val="2600"/>
              </a:lnSpc>
              <a:buFont typeface="Arial" pitchFamily="34" charset="0"/>
              <a:buNone/>
              <a:defRPr sz="2100"/>
            </a:lvl1pPr>
            <a:lvl2pPr marL="0" indent="0">
              <a:buNone/>
              <a:defRPr sz="2100"/>
            </a:lvl2pPr>
            <a:lvl3pPr marL="0" indent="0">
              <a:buNone/>
              <a:defRPr sz="2100"/>
            </a:lvl3pPr>
            <a:lvl4pPr>
              <a:buNone/>
              <a:defRPr sz="2100"/>
            </a:lvl4pPr>
            <a:lvl5pPr>
              <a:buNone/>
              <a:defRPr sz="21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7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1142976" y="6215082"/>
            <a:ext cx="2643206" cy="357218"/>
          </a:xfrm>
          <a:prstGeom prst="rect">
            <a:avLst/>
          </a:prstGeom>
        </p:spPr>
        <p:txBody>
          <a:bodyPr/>
          <a:lstStyle>
            <a:lvl1pPr algn="l">
              <a:buFont typeface="Arial" pitchFamily="34" charset="0"/>
              <a:buNone/>
              <a:defRPr sz="900" b="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4"/>
          </p:nvPr>
        </p:nvSpPr>
        <p:spPr>
          <a:xfrm>
            <a:off x="6624638" y="6215063"/>
            <a:ext cx="2233612" cy="365125"/>
          </a:xfrm>
          <a:prstGeom prst="rect">
            <a:avLst/>
          </a:prstGeom>
        </p:spPr>
        <p:txBody>
          <a:bodyPr/>
          <a:lstStyle>
            <a:lvl1pPr algn="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C77B234-E6DE-45F7-BE49-E3D028D7DF22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_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1" descr="EVD_BBT_D_RGB_POS_QUER_wappe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642938"/>
            <a:ext cx="29210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214414" y="500042"/>
            <a:ext cx="6286544" cy="714379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9" name="Inhaltsplatzhalter 9"/>
          <p:cNvSpPr>
            <a:spLocks noGrp="1"/>
          </p:cNvSpPr>
          <p:nvPr>
            <p:ph sz="quarter" idx="12"/>
          </p:nvPr>
        </p:nvSpPr>
        <p:spPr>
          <a:xfrm>
            <a:off x="1214415" y="1571613"/>
            <a:ext cx="6286544" cy="428627"/>
          </a:xfrm>
          <a:prstGeom prst="rect">
            <a:avLst/>
          </a:prstGeom>
        </p:spPr>
        <p:txBody>
          <a:bodyPr/>
          <a:lstStyle>
            <a:lvl1pPr>
              <a:lnSpc>
                <a:spcPts val="2600"/>
              </a:lnSpc>
              <a:buFont typeface="Arial" pitchFamily="34" charset="0"/>
              <a:buNone/>
              <a:defRPr sz="2100"/>
            </a:lvl1pPr>
            <a:lvl2pPr>
              <a:buNone/>
              <a:defRPr sz="2100"/>
            </a:lvl2pPr>
            <a:lvl3pPr>
              <a:buNone/>
              <a:defRPr sz="2100"/>
            </a:lvl3pPr>
            <a:lvl4pPr>
              <a:buNone/>
              <a:defRPr sz="2100"/>
            </a:lvl4pPr>
            <a:lvl5pPr>
              <a:buNone/>
              <a:defRPr sz="2100"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1" name="Diagrammplatzhalter 10"/>
          <p:cNvSpPr>
            <a:spLocks noGrp="1"/>
          </p:cNvSpPr>
          <p:nvPr>
            <p:ph type="chart" sz="quarter" idx="13"/>
          </p:nvPr>
        </p:nvSpPr>
        <p:spPr>
          <a:xfrm>
            <a:off x="1214438" y="2357438"/>
            <a:ext cx="6286500" cy="3571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 smtClean="0"/>
              <a:t>Diagramm durch Klicken auf Symbol hinzufügen</a:t>
            </a:r>
            <a:endParaRPr lang="de-CH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>
          <a:xfrm>
            <a:off x="6624638" y="6215063"/>
            <a:ext cx="2233612" cy="365125"/>
          </a:xfrm>
          <a:prstGeom prst="rect">
            <a:avLst/>
          </a:prstGeom>
        </p:spPr>
        <p:txBody>
          <a:bodyPr/>
          <a:lstStyle>
            <a:lvl1pPr algn="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DF51812-7814-434A-AC1D-E63B895C7CC9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_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1" descr="EVD_BBT_D_RGB_POS_QUER_wappe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642938"/>
            <a:ext cx="29210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214414" y="500042"/>
            <a:ext cx="6286544" cy="714379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9" name="Inhaltsplatzhalter 9"/>
          <p:cNvSpPr>
            <a:spLocks noGrp="1"/>
          </p:cNvSpPr>
          <p:nvPr>
            <p:ph sz="quarter" idx="12"/>
          </p:nvPr>
        </p:nvSpPr>
        <p:spPr>
          <a:xfrm>
            <a:off x="1214414" y="1571613"/>
            <a:ext cx="7215187" cy="500065"/>
          </a:xfrm>
          <a:prstGeom prst="rect">
            <a:avLst/>
          </a:prstGeom>
        </p:spPr>
        <p:txBody>
          <a:bodyPr/>
          <a:lstStyle>
            <a:lvl1pPr>
              <a:lnSpc>
                <a:spcPts val="2600"/>
              </a:lnSpc>
              <a:buFont typeface="Arial" pitchFamily="34" charset="0"/>
              <a:buNone/>
              <a:defRPr sz="2100"/>
            </a:lvl1pPr>
            <a:lvl2pPr>
              <a:buNone/>
              <a:defRPr sz="2100"/>
            </a:lvl2pPr>
            <a:lvl3pPr>
              <a:buNone/>
              <a:defRPr sz="2100"/>
            </a:lvl3pPr>
            <a:lvl4pPr>
              <a:buNone/>
              <a:defRPr sz="2100"/>
            </a:lvl4pPr>
            <a:lvl5pPr>
              <a:buNone/>
              <a:defRPr sz="2100"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1" name="Tabellenplatzhalter 10"/>
          <p:cNvSpPr>
            <a:spLocks noGrp="1"/>
          </p:cNvSpPr>
          <p:nvPr>
            <p:ph type="tbl" sz="quarter" idx="13"/>
          </p:nvPr>
        </p:nvSpPr>
        <p:spPr>
          <a:xfrm>
            <a:off x="1214438" y="2428875"/>
            <a:ext cx="7215187" cy="3143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 smtClean="0"/>
              <a:t>Tabelle durch Klicken auf Symbol hinzufügen</a:t>
            </a:r>
            <a:endParaRPr lang="de-CH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>
          <a:xfrm>
            <a:off x="6624638" y="6215063"/>
            <a:ext cx="2233612" cy="365125"/>
          </a:xfrm>
          <a:prstGeom prst="rect">
            <a:avLst/>
          </a:prstGeom>
        </p:spPr>
        <p:txBody>
          <a:bodyPr/>
          <a:lstStyle>
            <a:lvl1pPr algn="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0C22F11-6C59-4713-95F9-E9CD923A0982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_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" descr="EVD_BBT_D_RGB_POS_QUER_wappe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642938"/>
            <a:ext cx="29210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Diagramm 4"/>
          <p:cNvGraphicFramePr/>
          <p:nvPr userDrawn="1"/>
        </p:nvGraphicFramePr>
        <p:xfrm>
          <a:off x="1214414" y="2428868"/>
          <a:ext cx="6096000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214414" y="500042"/>
            <a:ext cx="6286544" cy="714379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9" name="Inhaltsplatzhalter 9"/>
          <p:cNvSpPr>
            <a:spLocks noGrp="1"/>
          </p:cNvSpPr>
          <p:nvPr>
            <p:ph sz="quarter" idx="12"/>
          </p:nvPr>
        </p:nvSpPr>
        <p:spPr>
          <a:xfrm>
            <a:off x="1214415" y="1571613"/>
            <a:ext cx="6286544" cy="500065"/>
          </a:xfrm>
          <a:prstGeom prst="rect">
            <a:avLst/>
          </a:prstGeom>
        </p:spPr>
        <p:txBody>
          <a:bodyPr/>
          <a:lstStyle>
            <a:lvl1pPr>
              <a:lnSpc>
                <a:spcPts val="2600"/>
              </a:lnSpc>
              <a:buFont typeface="Arial" pitchFamily="34" charset="0"/>
              <a:buNone/>
              <a:defRPr sz="2100" baseline="0"/>
            </a:lvl1pPr>
            <a:lvl2pPr>
              <a:buNone/>
              <a:defRPr sz="2100"/>
            </a:lvl2pPr>
            <a:lvl3pPr>
              <a:buNone/>
              <a:defRPr sz="2100"/>
            </a:lvl3pPr>
            <a:lvl4pPr>
              <a:buNone/>
              <a:defRPr sz="2100"/>
            </a:lvl4pPr>
            <a:lvl5pPr>
              <a:buNone/>
              <a:defRPr sz="2100"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3"/>
          </p:nvPr>
        </p:nvSpPr>
        <p:spPr>
          <a:xfrm>
            <a:off x="6624638" y="6215063"/>
            <a:ext cx="2233612" cy="365125"/>
          </a:xfrm>
          <a:prstGeom prst="rect">
            <a:avLst/>
          </a:prstGeom>
        </p:spPr>
        <p:txBody>
          <a:bodyPr/>
          <a:lstStyle>
            <a:lvl1pPr algn="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B0200DE-74F8-4172-B7D9-3DDFCFCD8D9F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ctrTitle"/>
          </p:nvPr>
        </p:nvSpPr>
        <p:spPr bwMode="auto">
          <a:xfrm>
            <a:off x="1214414" y="1340768"/>
            <a:ext cx="6286544" cy="3528391"/>
          </a:xfrm>
          <a:noFill/>
          <a:ln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ts val="3000"/>
              </a:spcBef>
            </a:pPr>
            <a:r>
              <a:rPr lang="de-CH" sz="4400" dirty="0" smtClean="0"/>
              <a:t>Die praktische Umsetzung des NQR Berufsbildung - Tipps und Tricks</a:t>
            </a:r>
            <a:endParaRPr lang="de-CH" sz="32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fr-CH" sz="2000" dirty="0" smtClean="0">
                <a:latin typeface="Arial" charset="0"/>
                <a:cs typeface="Arial" charset="0"/>
              </a:rPr>
              <a:t>Sandra Müller</a:t>
            </a:r>
          </a:p>
          <a:p>
            <a:pPr eaLnBrk="1" hangingPunct="1"/>
            <a:r>
              <a:rPr lang="fr-CH" sz="2000" dirty="0" smtClean="0">
                <a:latin typeface="Arial" charset="0"/>
                <a:cs typeface="Arial" charset="0"/>
              </a:rPr>
              <a:t>SBFI / </a:t>
            </a:r>
            <a:r>
              <a:rPr lang="fr-CH" sz="2000" dirty="0" err="1" smtClean="0">
                <a:latin typeface="Arial" charset="0"/>
                <a:cs typeface="Arial" charset="0"/>
              </a:rPr>
              <a:t>Höhere</a:t>
            </a:r>
            <a:r>
              <a:rPr lang="fr-CH" sz="2000" dirty="0" smtClean="0">
                <a:latin typeface="Arial" charset="0"/>
                <a:cs typeface="Arial" charset="0"/>
              </a:rPr>
              <a:t> Berufsbildung</a:t>
            </a:r>
          </a:p>
          <a:p>
            <a:pPr eaLnBrk="1" hangingPunct="1"/>
            <a:r>
              <a:rPr lang="fr-CH" sz="2000" dirty="0" smtClean="0">
                <a:latin typeface="Arial" charset="0"/>
                <a:cs typeface="Arial" charset="0"/>
              </a:rPr>
              <a:t>30. April 2015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093" y="4994306"/>
            <a:ext cx="1246372" cy="186955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792" y="1927"/>
            <a:ext cx="1241884" cy="187476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792" y="2494222"/>
            <a:ext cx="1246833" cy="186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18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smtClean="0"/>
              <a:t>Die Trägerschaft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2"/>
          </p:nvPr>
        </p:nvSpPr>
        <p:spPr>
          <a:xfrm>
            <a:off x="827584" y="1209489"/>
            <a:ext cx="7460022" cy="1137307"/>
          </a:xfrm>
        </p:spPr>
        <p:txBody>
          <a:bodyPr/>
          <a:lstStyle/>
          <a:p>
            <a:pPr marL="0"/>
            <a:r>
              <a:rPr lang="de-CH" dirty="0"/>
              <a:t>Die </a:t>
            </a:r>
            <a:r>
              <a:rPr lang="de-CH" b="1" dirty="0"/>
              <a:t>Trägerschaft</a:t>
            </a:r>
            <a:r>
              <a:rPr lang="de-CH" dirty="0"/>
              <a:t> eines Abschlusses besteht </a:t>
            </a:r>
            <a:r>
              <a:rPr lang="de-CH" dirty="0" smtClean="0"/>
              <a:t>aus denjenigen </a:t>
            </a:r>
            <a:r>
              <a:rPr lang="de-CH" dirty="0"/>
              <a:t>OdA, welche die Grundlagendokumente </a:t>
            </a:r>
            <a:r>
              <a:rPr lang="de-CH" dirty="0" smtClean="0"/>
              <a:t>unterzeichnet </a:t>
            </a:r>
            <a:r>
              <a:rPr lang="de-CH" dirty="0"/>
              <a:t>haben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BE2A496-4B5D-485F-BE34-FC891CEAD7EF}" type="slidenum">
              <a:rPr lang="de-CH" smtClean="0"/>
              <a:pPr>
                <a:defRPr/>
              </a:pPr>
              <a:t>2</a:t>
            </a:fld>
            <a:endParaRPr lang="de-CH" dirty="0"/>
          </a:p>
        </p:txBody>
      </p:sp>
      <p:pic>
        <p:nvPicPr>
          <p:cNvPr id="5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59046"/>
            <a:ext cx="6408712" cy="4410314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73671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14414" y="482373"/>
            <a:ext cx="6813970" cy="714379"/>
          </a:xfrm>
        </p:spPr>
        <p:txBody>
          <a:bodyPr/>
          <a:lstStyle/>
          <a:p>
            <a:r>
              <a:rPr lang="de-CH" sz="2400" dirty="0" smtClean="0"/>
              <a:t>Die Grundlage der Einstufung: Die Übersicht der beruflichen Handlungskompetenzen</a:t>
            </a:r>
            <a:endParaRPr lang="de-CH" sz="2400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464990" y="1571625"/>
            <a:ext cx="7779418" cy="474381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BE2A496-4B5D-485F-BE34-FC891CEAD7EF}" type="slidenum">
              <a:rPr lang="de-CH" smtClean="0"/>
              <a:pPr>
                <a:defRPr/>
              </a:pPr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2459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14414" y="500042"/>
            <a:ext cx="7390034" cy="714379"/>
          </a:xfrm>
        </p:spPr>
        <p:txBody>
          <a:bodyPr/>
          <a:lstStyle/>
          <a:p>
            <a:r>
              <a:rPr lang="de-CH" dirty="0" smtClean="0"/>
              <a:t>Das Vorgehen bei der Einstufung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BE2A496-4B5D-485F-BE34-FC891CEAD7EF}" type="slidenum">
              <a:rPr lang="de-CH" smtClean="0"/>
              <a:pPr>
                <a:defRPr/>
              </a:pPr>
              <a:t>4</a:t>
            </a:fld>
            <a:endParaRPr lang="de-CH" dirty="0"/>
          </a:p>
        </p:txBody>
      </p:sp>
      <p:sp>
        <p:nvSpPr>
          <p:cNvPr id="5" name="Fensterinhalt vertikal verschieben 20"/>
          <p:cNvSpPr/>
          <p:nvPr/>
        </p:nvSpPr>
        <p:spPr bwMode="auto">
          <a:xfrm>
            <a:off x="2223888" y="5191140"/>
            <a:ext cx="2241477" cy="1262195"/>
          </a:xfrm>
          <a:prstGeom prst="verticalScroll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" t="35378" r="37634" b="16155"/>
          <a:stretch/>
        </p:blipFill>
        <p:spPr bwMode="auto">
          <a:xfrm>
            <a:off x="5237485" y="2870906"/>
            <a:ext cx="3680883" cy="2430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3" t="28834" r="37533" b="60228"/>
          <a:stretch/>
        </p:blipFill>
        <p:spPr>
          <a:xfrm rot="10800000" flipH="1" flipV="1">
            <a:off x="899592" y="4196032"/>
            <a:ext cx="4462943" cy="759793"/>
          </a:xfrm>
          <a:prstGeom prst="rect">
            <a:avLst/>
          </a:prstGeom>
        </p:spPr>
      </p:pic>
      <p:sp>
        <p:nvSpPr>
          <p:cNvPr id="8" name="Fensterinhalt vertikal verschieben 33"/>
          <p:cNvSpPr/>
          <p:nvPr/>
        </p:nvSpPr>
        <p:spPr bwMode="auto">
          <a:xfrm>
            <a:off x="3798751" y="1426669"/>
            <a:ext cx="1008112" cy="1132432"/>
          </a:xfrm>
          <a:prstGeom prst="verticalScroll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9" name="Fensterinhalt vertikal verschieben 34"/>
          <p:cNvSpPr/>
          <p:nvPr/>
        </p:nvSpPr>
        <p:spPr bwMode="auto">
          <a:xfrm>
            <a:off x="1888865" y="1418785"/>
            <a:ext cx="1008112" cy="1132432"/>
          </a:xfrm>
          <a:prstGeom prst="verticalScroll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0" name="Fensterinhalt vertikal verschieben 35"/>
          <p:cNvSpPr/>
          <p:nvPr/>
        </p:nvSpPr>
        <p:spPr bwMode="auto">
          <a:xfrm>
            <a:off x="5823926" y="1432472"/>
            <a:ext cx="1008112" cy="1132432"/>
          </a:xfrm>
          <a:prstGeom prst="verticalScroll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051720" y="1583189"/>
            <a:ext cx="1008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 smtClean="0"/>
              <a:t>GRUND-LAGEN-DOKU-MENTE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3961309" y="1583189"/>
            <a:ext cx="1008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 smtClean="0"/>
              <a:t>GRUND-LAGEN-DOKU-MENTE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940152" y="1594753"/>
            <a:ext cx="1008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 smtClean="0"/>
              <a:t>GRUND-LAGEN-DOKU-MENTE</a:t>
            </a:r>
          </a:p>
        </p:txBody>
      </p:sp>
      <p:cxnSp>
        <p:nvCxnSpPr>
          <p:cNvPr id="14" name="Gerade Verbindung mit Pfeil 13"/>
          <p:cNvCxnSpPr/>
          <p:nvPr/>
        </p:nvCxnSpPr>
        <p:spPr bwMode="auto">
          <a:xfrm>
            <a:off x="2411760" y="2414186"/>
            <a:ext cx="4896544" cy="16718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Gerade Verbindung mit Pfeil 14"/>
          <p:cNvCxnSpPr/>
          <p:nvPr/>
        </p:nvCxnSpPr>
        <p:spPr bwMode="auto">
          <a:xfrm>
            <a:off x="4164242" y="2425750"/>
            <a:ext cx="3144062" cy="166030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Gerade Verbindung mit Pfeil 15"/>
          <p:cNvCxnSpPr/>
          <p:nvPr/>
        </p:nvCxnSpPr>
        <p:spPr bwMode="auto">
          <a:xfrm>
            <a:off x="6228184" y="2425750"/>
            <a:ext cx="1080120" cy="166030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52" y="2813345"/>
            <a:ext cx="3698590" cy="2559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hteck 17"/>
          <p:cNvSpPr/>
          <p:nvPr/>
        </p:nvSpPr>
        <p:spPr>
          <a:xfrm>
            <a:off x="2314947" y="5661248"/>
            <a:ext cx="20658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000" dirty="0" smtClean="0"/>
              <a:t>BEGRÜNDUNG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5823926" y="4743867"/>
            <a:ext cx="24204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3600" dirty="0" smtClean="0"/>
              <a:t>Antrag einreichen</a:t>
            </a:r>
          </a:p>
        </p:txBody>
      </p:sp>
      <p:sp>
        <p:nvSpPr>
          <p:cNvPr id="20" name="Fensterinhalt vertikal verschieben 49"/>
          <p:cNvSpPr/>
          <p:nvPr/>
        </p:nvSpPr>
        <p:spPr bwMode="auto">
          <a:xfrm>
            <a:off x="5508104" y="3861049"/>
            <a:ext cx="2952328" cy="2448272"/>
          </a:xfrm>
          <a:prstGeom prst="verticalScroll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19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3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2587 -0.0011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2" y="-6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7 L 0.43333 0.0953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67" y="4769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9259E-6 L 0.40989 -0.0759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86" y="-3796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L 0.40954 -0.08171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69" y="-4097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5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5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/>
      <p:bldP spid="11" grpId="1"/>
      <p:bldP spid="12" grpId="0"/>
      <p:bldP spid="12" grpId="1"/>
      <p:bldP spid="13" grpId="0"/>
      <p:bldP spid="13" grpId="1"/>
      <p:bldP spid="18" grpId="0"/>
      <p:bldP spid="18" grpId="1"/>
      <p:bldP spid="18" grpId="2"/>
      <p:bldP spid="19" grpId="0"/>
      <p:bldP spid="19" grpId="1"/>
      <p:bldP spid="20" grpId="0" animBg="1"/>
      <p:bldP spid="2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smtClean="0"/>
              <a:t>Die Konsistenzprüfung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BE2A496-4B5D-485F-BE34-FC891CEAD7EF}" type="slidenum">
              <a:rPr lang="de-CH" smtClean="0"/>
              <a:pPr>
                <a:defRPr/>
              </a:pPr>
              <a:t>5</a:t>
            </a:fld>
            <a:endParaRPr lang="de-CH" dirty="0"/>
          </a:p>
        </p:txBody>
      </p:sp>
      <p:sp>
        <p:nvSpPr>
          <p:cNvPr id="5" name="Freihandform 4"/>
          <p:cNvSpPr/>
          <p:nvPr/>
        </p:nvSpPr>
        <p:spPr>
          <a:xfrm>
            <a:off x="3419875" y="5717489"/>
            <a:ext cx="1872200" cy="591010"/>
          </a:xfrm>
          <a:custGeom>
            <a:avLst/>
            <a:gdLst>
              <a:gd name="connsiteX0" fmla="*/ 0 w 1872200"/>
              <a:gd name="connsiteY0" fmla="*/ 0 h 591010"/>
              <a:gd name="connsiteX1" fmla="*/ 1872200 w 1872200"/>
              <a:gd name="connsiteY1" fmla="*/ 0 h 591010"/>
              <a:gd name="connsiteX2" fmla="*/ 1872200 w 1872200"/>
              <a:gd name="connsiteY2" fmla="*/ 591010 h 591010"/>
              <a:gd name="connsiteX3" fmla="*/ 0 w 1872200"/>
              <a:gd name="connsiteY3" fmla="*/ 591010 h 591010"/>
              <a:gd name="connsiteX4" fmla="*/ 0 w 1872200"/>
              <a:gd name="connsiteY4" fmla="*/ 0 h 591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2200" h="591010">
                <a:moveTo>
                  <a:pt x="0" y="0"/>
                </a:moveTo>
                <a:lnTo>
                  <a:pt x="1872200" y="0"/>
                </a:lnTo>
                <a:lnTo>
                  <a:pt x="1872200" y="591010"/>
                </a:lnTo>
                <a:lnTo>
                  <a:pt x="0" y="59101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008" tIns="64008" rIns="64008" bIns="64008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Ergebnismeldung an das SBFI</a:t>
            </a:r>
            <a:endParaRPr lang="de-CH" sz="16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ihandform 5"/>
          <p:cNvSpPr/>
          <p:nvPr/>
        </p:nvSpPr>
        <p:spPr>
          <a:xfrm>
            <a:off x="2591780" y="2649615"/>
            <a:ext cx="3528393" cy="1545718"/>
          </a:xfrm>
          <a:custGeom>
            <a:avLst/>
            <a:gdLst>
              <a:gd name="connsiteX0" fmla="*/ 0 w 3528392"/>
              <a:gd name="connsiteY0" fmla="*/ 541356 h 1545717"/>
              <a:gd name="connsiteX1" fmla="*/ 1570981 w 3528392"/>
              <a:gd name="connsiteY1" fmla="*/ 541356 h 1545717"/>
              <a:gd name="connsiteX2" fmla="*/ 1570981 w 3528392"/>
              <a:gd name="connsiteY2" fmla="*/ 386429 h 1545717"/>
              <a:gd name="connsiteX3" fmla="*/ 1377767 w 3528392"/>
              <a:gd name="connsiteY3" fmla="*/ 386429 h 1545717"/>
              <a:gd name="connsiteX4" fmla="*/ 1764196 w 3528392"/>
              <a:gd name="connsiteY4" fmla="*/ 0 h 1545717"/>
              <a:gd name="connsiteX5" fmla="*/ 2150625 w 3528392"/>
              <a:gd name="connsiteY5" fmla="*/ 386429 h 1545717"/>
              <a:gd name="connsiteX6" fmla="*/ 1957411 w 3528392"/>
              <a:gd name="connsiteY6" fmla="*/ 386429 h 1545717"/>
              <a:gd name="connsiteX7" fmla="*/ 1957411 w 3528392"/>
              <a:gd name="connsiteY7" fmla="*/ 541356 h 1545717"/>
              <a:gd name="connsiteX8" fmla="*/ 3528392 w 3528392"/>
              <a:gd name="connsiteY8" fmla="*/ 541356 h 1545717"/>
              <a:gd name="connsiteX9" fmla="*/ 3528392 w 3528392"/>
              <a:gd name="connsiteY9" fmla="*/ 1545717 h 1545717"/>
              <a:gd name="connsiteX10" fmla="*/ 0 w 3528392"/>
              <a:gd name="connsiteY10" fmla="*/ 1545717 h 1545717"/>
              <a:gd name="connsiteX11" fmla="*/ 0 w 3528392"/>
              <a:gd name="connsiteY11" fmla="*/ 541356 h 1545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28392" h="1545717">
                <a:moveTo>
                  <a:pt x="3528392" y="1004361"/>
                </a:moveTo>
                <a:lnTo>
                  <a:pt x="1957411" y="1004361"/>
                </a:lnTo>
                <a:lnTo>
                  <a:pt x="1957411" y="1159288"/>
                </a:lnTo>
                <a:lnTo>
                  <a:pt x="2150625" y="1159288"/>
                </a:lnTo>
                <a:lnTo>
                  <a:pt x="1764196" y="1545716"/>
                </a:lnTo>
                <a:lnTo>
                  <a:pt x="1377767" y="1159288"/>
                </a:lnTo>
                <a:lnTo>
                  <a:pt x="1570981" y="1159288"/>
                </a:lnTo>
                <a:lnTo>
                  <a:pt x="1570981" y="1004361"/>
                </a:lnTo>
                <a:lnTo>
                  <a:pt x="0" y="1004361"/>
                </a:lnTo>
                <a:lnTo>
                  <a:pt x="0" y="1"/>
                </a:lnTo>
                <a:lnTo>
                  <a:pt x="3528392" y="1"/>
                </a:lnTo>
                <a:lnTo>
                  <a:pt x="3528392" y="100436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204128"/>
              <a:satOff val="-19529"/>
              <a:lumOff val="12944"/>
              <a:alphaOff val="0"/>
            </a:schemeClr>
          </a:fillRef>
          <a:effectRef idx="0">
            <a:schemeClr val="accent1">
              <a:shade val="80000"/>
              <a:hueOff val="204128"/>
              <a:satOff val="-19529"/>
              <a:lumOff val="1294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791" tIns="113793" rIns="113793" bIns="655148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kern="1200" smtClean="0">
                <a:latin typeface="Arial" panose="020B0604020202020204" pitchFamily="34" charset="0"/>
                <a:cs typeface="Arial" panose="020B0604020202020204" pitchFamily="34" charset="0"/>
              </a:rPr>
              <a:t>Detaillierte Konsistenzprüfung</a:t>
            </a:r>
            <a:endParaRPr lang="de-CH" kern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ihandform 6"/>
          <p:cNvSpPr/>
          <p:nvPr/>
        </p:nvSpPr>
        <p:spPr>
          <a:xfrm>
            <a:off x="2591780" y="1124743"/>
            <a:ext cx="3528392" cy="1545719"/>
          </a:xfrm>
          <a:custGeom>
            <a:avLst/>
            <a:gdLst>
              <a:gd name="connsiteX0" fmla="*/ 0 w 3528392"/>
              <a:gd name="connsiteY0" fmla="*/ 541356 h 1545717"/>
              <a:gd name="connsiteX1" fmla="*/ 1570981 w 3528392"/>
              <a:gd name="connsiteY1" fmla="*/ 541356 h 1545717"/>
              <a:gd name="connsiteX2" fmla="*/ 1570981 w 3528392"/>
              <a:gd name="connsiteY2" fmla="*/ 386429 h 1545717"/>
              <a:gd name="connsiteX3" fmla="*/ 1377767 w 3528392"/>
              <a:gd name="connsiteY3" fmla="*/ 386429 h 1545717"/>
              <a:gd name="connsiteX4" fmla="*/ 1764196 w 3528392"/>
              <a:gd name="connsiteY4" fmla="*/ 0 h 1545717"/>
              <a:gd name="connsiteX5" fmla="*/ 2150625 w 3528392"/>
              <a:gd name="connsiteY5" fmla="*/ 386429 h 1545717"/>
              <a:gd name="connsiteX6" fmla="*/ 1957411 w 3528392"/>
              <a:gd name="connsiteY6" fmla="*/ 386429 h 1545717"/>
              <a:gd name="connsiteX7" fmla="*/ 1957411 w 3528392"/>
              <a:gd name="connsiteY7" fmla="*/ 541356 h 1545717"/>
              <a:gd name="connsiteX8" fmla="*/ 3528392 w 3528392"/>
              <a:gd name="connsiteY8" fmla="*/ 541356 h 1545717"/>
              <a:gd name="connsiteX9" fmla="*/ 3528392 w 3528392"/>
              <a:gd name="connsiteY9" fmla="*/ 1545717 h 1545717"/>
              <a:gd name="connsiteX10" fmla="*/ 0 w 3528392"/>
              <a:gd name="connsiteY10" fmla="*/ 1545717 h 1545717"/>
              <a:gd name="connsiteX11" fmla="*/ 0 w 3528392"/>
              <a:gd name="connsiteY11" fmla="*/ 541356 h 1545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28392" h="1545717">
                <a:moveTo>
                  <a:pt x="3528392" y="1004361"/>
                </a:moveTo>
                <a:lnTo>
                  <a:pt x="1957411" y="1004361"/>
                </a:lnTo>
                <a:lnTo>
                  <a:pt x="1957411" y="1159288"/>
                </a:lnTo>
                <a:lnTo>
                  <a:pt x="2150625" y="1159288"/>
                </a:lnTo>
                <a:lnTo>
                  <a:pt x="1764196" y="1545716"/>
                </a:lnTo>
                <a:lnTo>
                  <a:pt x="1377767" y="1159288"/>
                </a:lnTo>
                <a:lnTo>
                  <a:pt x="1570981" y="1159288"/>
                </a:lnTo>
                <a:lnTo>
                  <a:pt x="1570981" y="1004361"/>
                </a:lnTo>
                <a:lnTo>
                  <a:pt x="0" y="1004361"/>
                </a:lnTo>
                <a:lnTo>
                  <a:pt x="0" y="1"/>
                </a:lnTo>
                <a:lnTo>
                  <a:pt x="3528392" y="1"/>
                </a:lnTo>
                <a:lnTo>
                  <a:pt x="3528392" y="100436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408256"/>
              <a:satOff val="-39057"/>
              <a:lumOff val="25888"/>
              <a:alphaOff val="0"/>
            </a:schemeClr>
          </a:fillRef>
          <a:effectRef idx="0">
            <a:schemeClr val="accent1">
              <a:shade val="80000"/>
              <a:hueOff val="408256"/>
              <a:satOff val="-39057"/>
              <a:lumOff val="2588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791" tIns="113792" rIns="113792" bIns="655149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Inhaltliche Konsistenzprüfung</a:t>
            </a:r>
            <a:endParaRPr lang="de-CH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ihandform 7"/>
          <p:cNvSpPr/>
          <p:nvPr/>
        </p:nvSpPr>
        <p:spPr>
          <a:xfrm>
            <a:off x="2591780" y="4174491"/>
            <a:ext cx="3528392" cy="1545717"/>
          </a:xfrm>
          <a:custGeom>
            <a:avLst/>
            <a:gdLst>
              <a:gd name="connsiteX0" fmla="*/ 0 w 3528392"/>
              <a:gd name="connsiteY0" fmla="*/ 541356 h 1545717"/>
              <a:gd name="connsiteX1" fmla="*/ 1570981 w 3528392"/>
              <a:gd name="connsiteY1" fmla="*/ 541356 h 1545717"/>
              <a:gd name="connsiteX2" fmla="*/ 1570981 w 3528392"/>
              <a:gd name="connsiteY2" fmla="*/ 386429 h 1545717"/>
              <a:gd name="connsiteX3" fmla="*/ 1377767 w 3528392"/>
              <a:gd name="connsiteY3" fmla="*/ 386429 h 1545717"/>
              <a:gd name="connsiteX4" fmla="*/ 1764196 w 3528392"/>
              <a:gd name="connsiteY4" fmla="*/ 0 h 1545717"/>
              <a:gd name="connsiteX5" fmla="*/ 2150625 w 3528392"/>
              <a:gd name="connsiteY5" fmla="*/ 386429 h 1545717"/>
              <a:gd name="connsiteX6" fmla="*/ 1957411 w 3528392"/>
              <a:gd name="connsiteY6" fmla="*/ 386429 h 1545717"/>
              <a:gd name="connsiteX7" fmla="*/ 1957411 w 3528392"/>
              <a:gd name="connsiteY7" fmla="*/ 541356 h 1545717"/>
              <a:gd name="connsiteX8" fmla="*/ 3528392 w 3528392"/>
              <a:gd name="connsiteY8" fmla="*/ 541356 h 1545717"/>
              <a:gd name="connsiteX9" fmla="*/ 3528392 w 3528392"/>
              <a:gd name="connsiteY9" fmla="*/ 1545717 h 1545717"/>
              <a:gd name="connsiteX10" fmla="*/ 0 w 3528392"/>
              <a:gd name="connsiteY10" fmla="*/ 1545717 h 1545717"/>
              <a:gd name="connsiteX11" fmla="*/ 0 w 3528392"/>
              <a:gd name="connsiteY11" fmla="*/ 541356 h 1545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28392" h="1545717">
                <a:moveTo>
                  <a:pt x="3528392" y="1004361"/>
                </a:moveTo>
                <a:lnTo>
                  <a:pt x="1957411" y="1004361"/>
                </a:lnTo>
                <a:lnTo>
                  <a:pt x="1957411" y="1159288"/>
                </a:lnTo>
                <a:lnTo>
                  <a:pt x="2150625" y="1159288"/>
                </a:lnTo>
                <a:lnTo>
                  <a:pt x="1764196" y="1545716"/>
                </a:lnTo>
                <a:lnTo>
                  <a:pt x="1377767" y="1159288"/>
                </a:lnTo>
                <a:lnTo>
                  <a:pt x="1570981" y="1159288"/>
                </a:lnTo>
                <a:lnTo>
                  <a:pt x="1570981" y="1004361"/>
                </a:lnTo>
                <a:lnTo>
                  <a:pt x="0" y="1004361"/>
                </a:lnTo>
                <a:lnTo>
                  <a:pt x="0" y="1"/>
                </a:lnTo>
                <a:lnTo>
                  <a:pt x="3528392" y="1"/>
                </a:lnTo>
                <a:lnTo>
                  <a:pt x="3528392" y="1004361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80000"/>
              <a:hueOff val="612383"/>
              <a:satOff val="-58586"/>
              <a:lumOff val="3883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791" tIns="113792" rIns="113792" bIns="655148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Konsensgespräch(e)</a:t>
            </a:r>
            <a:endParaRPr lang="de-CH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771800" y="4437112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CH" sz="1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1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BE2A496-4B5D-485F-BE34-FC891CEAD7EF}" type="slidenum">
              <a:rPr lang="de-CH" smtClean="0"/>
              <a:pPr/>
              <a:t>6</a:t>
            </a:fld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94" y="942532"/>
            <a:ext cx="7778046" cy="522277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83568" y="6146720"/>
            <a:ext cx="77460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100" dirty="0" smtClean="0"/>
              <a:t>Kategorien: Fachkompetenz, Methodenkompetenz, Sozialkompetenz, Selbstkompetenz</a:t>
            </a:r>
            <a:endParaRPr lang="de-CH" sz="21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754394" y="228153"/>
            <a:ext cx="8389606" cy="71437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CH" sz="2400" dirty="0" smtClean="0"/>
              <a:t>Das Raster der Handlungskompetenzen</a:t>
            </a:r>
            <a:endParaRPr lang="de-CH" sz="2400" dirty="0"/>
          </a:p>
        </p:txBody>
      </p:sp>
    </p:spTree>
    <p:extLst>
      <p:ext uri="{BB962C8B-B14F-4D97-AF65-F5344CB8AC3E}">
        <p14:creationId xmlns:p14="http://schemas.microsoft.com/office/powerpoint/2010/main" val="254517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smtClean="0"/>
              <a:t>Das Niveau ermitteln und begründen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2"/>
          </p:nvPr>
        </p:nvSpPr>
        <p:spPr>
          <a:xfrm>
            <a:off x="1214414" y="1700808"/>
            <a:ext cx="7215187" cy="487938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CH" dirty="0" smtClean="0"/>
              <a:t>Grundlagendokumente beiziehen – die ausführlicheren Beschreibungen zu den einzelnen Handlungskompetenzen (z.B. Anforderungsniveaus) helfen beim Finden des korrekten Niveaus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dirty="0" smtClean="0"/>
              <a:t>Arbeiten in Gruppen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dirty="0" smtClean="0"/>
              <a:t>Diskussionen / problematische Punkte dokumentieren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dirty="0" smtClean="0"/>
              <a:t>Beim Verfassen der Begründung genau an diesen problematischen Punkten ansetzen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dirty="0" smtClean="0"/>
              <a:t>Die Begründung muss nicht lang sein – sie muss eine mit dem Abschluss nicht vertraute Person davon überzeugen, dass Abschluss X in Niveau Y gehört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dirty="0" smtClean="0"/>
              <a:t>Gewichtungen müssen begründet werden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BE2A496-4B5D-485F-BE34-FC891CEAD7EF}" type="slidenum">
              <a:rPr lang="de-CH" smtClean="0"/>
              <a:pPr>
                <a:defRPr/>
              </a:pPr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4345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smtClean="0"/>
              <a:t>Fragen?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BE2A496-4B5D-485F-BE34-FC891CEAD7EF}" type="slidenum">
              <a:rPr lang="de-CH" smtClean="0"/>
              <a:pPr>
                <a:defRPr/>
              </a:pPr>
              <a:t>8</a:t>
            </a:fld>
            <a:endParaRPr lang="de-CH" dirty="0"/>
          </a:p>
        </p:txBody>
      </p:sp>
      <p:pic>
        <p:nvPicPr>
          <p:cNvPr id="3" name="Picture 2" descr="C:\Users\sbfi-mua\Desktop\conte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40768"/>
            <a:ext cx="4307632" cy="430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75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rschlag_Standardpräsentation_BBT_d">
  <a:themeElements>
    <a:clrScheme name="Deimo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>
        <a:spAutoFit/>
      </a:bodyPr>
      <a:lstStyle>
        <a:defPPr>
          <a:defRPr sz="3200" b="1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rbeitsdokument" ma:contentTypeID="0x010100BD2DECCCD3A7484E92D1129C4610F05800E10797A4500842749BAC704C21BC7B46002899FFF60513E8468C195843C3759FC9" ma:contentTypeVersion="1" ma:contentTypeDescription="Ein neues Arbeitsdokument erstellen" ma:contentTypeScope="" ma:versionID="c87b3606124914478aa7110b54c561db">
  <xsd:schema xmlns:xsd="http://www.w3.org/2001/XMLSchema" xmlns:p="http://schemas.microsoft.com/office/2006/metadata/properties" xmlns:ns2="8d8645fa-5abf-4721-b62b-ac2d6ba341f2" targetNamespace="http://schemas.microsoft.com/office/2006/metadata/properties" ma:root="true" ma:fieldsID="2fe2fcdbc0c69213b2015bf80d40b8cb" ns2:_="">
    <xsd:import namespace="8d8645fa-5abf-4721-b62b-ac2d6ba341f2"/>
    <xsd:element name="properties">
      <xsd:complexType>
        <xsd:sequence>
          <xsd:element name="documentManagement">
            <xsd:complexType>
              <xsd:all>
                <xsd:element ref="ns2:GridSoftEPMDocumentVersion" minOccurs="0"/>
                <xsd:element ref="ns2:GridSoftEPMDocumentVersionDate" minOccurs="0"/>
                <xsd:element ref="ns2:GridSoftEPMDocumentStatus" minOccurs="0"/>
                <xsd:element ref="ns2:GridSoftEPMDocumentTailored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8d8645fa-5abf-4721-b62b-ac2d6ba341f2" elementFormDefault="qualified">
    <xsd:import namespace="http://schemas.microsoft.com/office/2006/documentManagement/types"/>
    <xsd:element name="GridSoftEPMDocumentVersion" ma:index="8" nillable="true" ma:displayName="Dokument Version" ma:description="Im Dokument angezeigte Version. IMMER MANUELL SETZEN!" ma:internalName="GridSoftEPMDocumentVersion">
      <xsd:simpleType>
        <xsd:restriction base="dms:Text"/>
      </xsd:simpleType>
    </xsd:element>
    <xsd:element name="GridSoftEPMDocumentVersionDate" ma:index="9" nillable="true" ma:displayName="Versionsdatum" ma:description="Im Dokument angezeigtes Versionsdatum. IMMER MANUELL SETZEN!" ma:internalName="GridSoftEPMDocumentVersionDate">
      <xsd:simpleType>
        <xsd:restriction base="dms:Text"/>
      </xsd:simpleType>
    </xsd:element>
    <xsd:element name="GridSoftEPMDocumentStatus" ma:index="10" nillable="true" ma:displayName="Dokument Status" ma:default="In Arbeit" ma:description="" ma:format="RadioButtons" ma:internalName="GridSoftEPMDocumentStatus">
      <xsd:simpleType>
        <xsd:restriction base="dms:Choice">
          <xsd:enumeration value="In Arbeit"/>
          <xsd:enumeration value="In Prüfung"/>
          <xsd:enumeration value="Abgeschlossen"/>
          <xsd:enumeration value="Genehmigt zur Nutzung"/>
        </xsd:restriction>
      </xsd:simpleType>
    </xsd:element>
    <xsd:element name="GridSoftEPMDocumentTailored" ma:index="11" nillable="true" ma:displayName="GridSoftEPMDocumentTailored" ma:description="" ma:hidden="true" ma:internalName="GridSoftEPMDocumentTailored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7" ma:displayName="Dokument 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GridSoftEPMDocumentVersionDate xmlns="8d8645fa-5abf-4721-b62b-ac2d6ba341f2" xsi:nil="true"/>
    <GridSoftEPMDocumentTailored xmlns="8d8645fa-5abf-4721-b62b-ac2d6ba341f2" xsi:nil="true"/>
    <GridSoftEPMDocumentVersion xmlns="8d8645fa-5abf-4721-b62b-ac2d6ba341f2" xsi:nil="true"/>
    <GridSoftEPMDocumentStatus xmlns="8d8645fa-5abf-4721-b62b-ac2d6ba341f2">In Arbeit</GridSoftEPMDocumentStatus>
  </documentManagement>
</p:properties>
</file>

<file path=customXml/item4.xml><?xml version="1.0" encoding="utf-8"?>
<f:fields xmlns:f="http://schemas.fabasoft.com/folio/2007/fields">
  <f:record ref="">
    <f:field ref="objname" par="" edit="true" text="Dualstark_18062014_DE (Kopie)"/>
    <f:field ref="objsubject" par="" edit="true" text=""/>
    <f:field ref="objcreatedby" par="" text="Schrieverhoff, Hannah, SBFI"/>
    <f:field ref="objcreatedat" par="" text="17.06.2014 16:17:55"/>
    <f:field ref="objchangedby" par="" text="Schrieverhoff, Hannah, SBFI"/>
    <f:field ref="objmodifiedat" par="" text="17.06.2014 16:28:44"/>
    <f:field ref="doc_FSCFOLIO_1_1001_FieldDocumentNumber" par="" text=""/>
    <f:field ref="doc_FSCFOLIO_1_1001_FieldSubject" par="" edit="true" text=""/>
    <f:field ref="FSCFOLIO_1_1001_FieldCurrentUser" par="" text="Sandra Müller"/>
    <f:field ref="CCAPRECONFIG_15_1001_Objektname" par="" edit="true" text="Dualstark_18062014_DE (Kopie)"/>
    <f:field ref="CHPRECONFIG_1_1001_Objektname" par="" edit="true" text="Dualstark_18062014_DE (Kopie)"/>
  </f:record>
  <f:display par="" text="...">
    <f:field ref="FSCFOLIO_1_1001_FieldCurrentUser" text="Aktueller Benutzer"/>
    <f:field ref="objsubject" text="Betreff (einzeilig)"/>
    <f:field ref="objcreatedat" text="Erzeugt am/um"/>
    <f:field ref="objcreatedby" text="Erzeugt von"/>
    <f:field ref="objmodifiedat" text="Letzte Änderung am/um"/>
    <f:field ref="objchangedby" text="Letzte Änderung von"/>
    <f:field ref="objname" text="Name"/>
    <f:field ref="CCAPRECONFIG_15_1001_Objektname" text="Objektname"/>
    <f:field ref="CHPRECONFIG_1_1001_Objektname" text="Objektname"/>
  </f:display>
  <f:display par="" text="Serienbrief">
    <f:field ref="doc_FSCFOLIO_1_1001_FieldSubject" text="Betreff"/>
    <f:field ref="doc_FSCFOLIO_1_1001_FieldDocumentNumber" text="Dokument Nummer"/>
  </f:display>
</f:fields>
</file>

<file path=customXml/itemProps1.xml><?xml version="1.0" encoding="utf-8"?>
<ds:datastoreItem xmlns:ds="http://schemas.openxmlformats.org/officeDocument/2006/customXml" ds:itemID="{A5E62BFC-01FF-40DB-8F0D-FA1C3E08C5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8645fa-5abf-4721-b62b-ac2d6ba341f2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88AA89F8-13A6-4361-BF42-128628D5AF3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FEDC25-3E6B-45E2-96C2-307DADB39702}">
  <ds:schemaRefs>
    <ds:schemaRef ds:uri="http://purl.org/dc/dcmitype/"/>
    <ds:schemaRef ds:uri="http://www.w3.org/XML/1998/namespace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8d8645fa-5abf-4721-b62b-ac2d6ba341f2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4E8A9591-F074-446B-902F-511FF79C122F}">
  <ds:schemaRefs>
    <ds:schemaRef ds:uri="http://schemas.fabasoft.com/folio/2007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289</Words>
  <Application>Microsoft Office PowerPoint</Application>
  <PresentationFormat>Bildschirmpräsentation (4:3)</PresentationFormat>
  <Paragraphs>50</Paragraphs>
  <Slides>8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Calibri</vt:lpstr>
      <vt:lpstr>Wingdings</vt:lpstr>
      <vt:lpstr>ＭＳ Ｐゴシック</vt:lpstr>
      <vt:lpstr>Vorschlag_Standardpräsentation_BBT_d</vt:lpstr>
      <vt:lpstr>Die praktische Umsetzung des NQR Berufsbildung - Tipps und Tricks</vt:lpstr>
      <vt:lpstr>Die Trägerschaft</vt:lpstr>
      <vt:lpstr>Die Grundlage der Einstufung: Die Übersicht der beruflichen Handlungskompetenzen</vt:lpstr>
      <vt:lpstr>Das Vorgehen bei der Einstufung</vt:lpstr>
      <vt:lpstr>Die Konsistenzprüfung</vt:lpstr>
      <vt:lpstr>PowerPoint-Präsentation</vt:lpstr>
      <vt:lpstr>Das Niveau ermitteln und begründen</vt:lpstr>
      <vt:lpstr>Fragen?</vt:lpstr>
    </vt:vector>
  </TitlesOfParts>
  <Company>EVD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 Arial_52_fett</dc:title>
  <dc:creator>Désirée Kunze</dc:creator>
  <cp:lastModifiedBy>Amato Nicoletta</cp:lastModifiedBy>
  <cp:revision>494</cp:revision>
  <cp:lastPrinted>2015-04-29T15:04:10Z</cp:lastPrinted>
  <dcterms:created xsi:type="dcterms:W3CDTF">2009-07-29T09:47:09Z</dcterms:created>
  <dcterms:modified xsi:type="dcterms:W3CDTF">2015-04-29T15:04:21Z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SC#EVDCFG@15.1400:ActualVersionNumber">
    <vt:lpwstr>1</vt:lpwstr>
  </property>
  <property fmtid="{D5CDD505-2E9C-101B-9397-08002B2CF9AE}" pid="3" name="FSC#EVDCFG@15.1400:ActualVersionCreatedAt">
    <vt:lpwstr>2014-06-17T16:17:55</vt:lpwstr>
  </property>
  <property fmtid="{D5CDD505-2E9C-101B-9397-08002B2CF9AE}" pid="4" name="FSC#EVDCFG@15.1400:ResponsibleBureau_DE">
    <vt:lpwstr>Staatssekretariat für Bildung, Forschung und Innovation SBFI</vt:lpwstr>
  </property>
  <property fmtid="{D5CDD505-2E9C-101B-9397-08002B2CF9AE}" pid="5" name="FSC#EVDCFG@15.1400:ResponsibleBureau_EN">
    <vt:lpwstr>State Secretariat for Education, Research and Innovation SERI</vt:lpwstr>
  </property>
  <property fmtid="{D5CDD505-2E9C-101B-9397-08002B2CF9AE}" pid="6" name="FSC#EVDCFG@15.1400:ResponsibleBureau_FR">
    <vt:lpwstr>Secrétariat d'Etat à la formation, à la recherche et à l'innovation SEFRI</vt:lpwstr>
  </property>
  <property fmtid="{D5CDD505-2E9C-101B-9397-08002B2CF9AE}" pid="7" name="FSC#EVDCFG@15.1400:ResponsibleBureau_IT">
    <vt:lpwstr>Segreteria di Stato per la formazione, la ricerca e l'innovazione SEFRI</vt:lpwstr>
  </property>
  <property fmtid="{D5CDD505-2E9C-101B-9397-08002B2CF9AE}" pid="8" name="FSC#EVDCFG@15.1400:UserInChargeUserTitle">
    <vt:lpwstr/>
  </property>
  <property fmtid="{D5CDD505-2E9C-101B-9397-08002B2CF9AE}" pid="9" name="FSC#EVDCFG@15.1400:UserInChargeUserName">
    <vt:lpwstr>Hübschi</vt:lpwstr>
  </property>
  <property fmtid="{D5CDD505-2E9C-101B-9397-08002B2CF9AE}" pid="10" name="FSC#EVDCFG@15.1400:UserInChargeUserFirstname">
    <vt:lpwstr/>
  </property>
  <property fmtid="{D5CDD505-2E9C-101B-9397-08002B2CF9AE}" pid="11" name="FSC#EVDCFG@15.1400:UserInChargeUserEnvSalutationDE">
    <vt:lpwstr>Wissenschaftlicher Berater der Direktorin_x000d_
Conseiller scientifique de la directrice </vt:lpwstr>
  </property>
  <property fmtid="{D5CDD505-2E9C-101B-9397-08002B2CF9AE}" pid="12" name="FSC#EVDCFG@15.1400:UserInChargeUserEnvSalutationEN">
    <vt:lpwstr/>
  </property>
  <property fmtid="{D5CDD505-2E9C-101B-9397-08002B2CF9AE}" pid="13" name="FSC#EVDCFG@15.1400:UserInChargeUserEnvSalutationFR">
    <vt:lpwstr/>
  </property>
  <property fmtid="{D5CDD505-2E9C-101B-9397-08002B2CF9AE}" pid="14" name="FSC#EVDCFG@15.1400:UserInChargeUserEnvSalutationIT">
    <vt:lpwstr/>
  </property>
  <property fmtid="{D5CDD505-2E9C-101B-9397-08002B2CF9AE}" pid="15" name="FSC#EVDCFG@15.1400:FilerespUserPersonTitle">
    <vt:lpwstr>BBT</vt:lpwstr>
  </property>
  <property fmtid="{D5CDD505-2E9C-101B-9397-08002B2CF9AE}" pid="16" name="FSC#EVDCFG@15.1400:Address">
    <vt:lpwstr/>
  </property>
  <property fmtid="{D5CDD505-2E9C-101B-9397-08002B2CF9AE}" pid="17" name="FSC#COOSYSTEM@1.1:Container">
    <vt:lpwstr>COO.2101.108.4.38381</vt:lpwstr>
  </property>
  <property fmtid="{D5CDD505-2E9C-101B-9397-08002B2CF9AE}" pid="18" name="FSC#COOELAK@1.1001:Subject">
    <vt:lpwstr/>
  </property>
  <property fmtid="{D5CDD505-2E9C-101B-9397-08002B2CF9AE}" pid="19" name="FSC#COOELAK@1.1001:FileReference">
    <vt:lpwstr>316/2013/01831</vt:lpwstr>
  </property>
  <property fmtid="{D5CDD505-2E9C-101B-9397-08002B2CF9AE}" pid="20" name="FSC#COOELAK@1.1001:FileRefYear">
    <vt:lpwstr>2013</vt:lpwstr>
  </property>
  <property fmtid="{D5CDD505-2E9C-101B-9397-08002B2CF9AE}" pid="21" name="FSC#COOELAK@1.1001:FileRefOrdinal">
    <vt:lpwstr>1831</vt:lpwstr>
  </property>
  <property fmtid="{D5CDD505-2E9C-101B-9397-08002B2CF9AE}" pid="22" name="FSC#COOELAK@1.1001:FileRefOU">
    <vt:lpwstr>BGM/SBFI</vt:lpwstr>
  </property>
  <property fmtid="{D5CDD505-2E9C-101B-9397-08002B2CF9AE}" pid="23" name="FSC#COOELAK@1.1001:Organization">
    <vt:lpwstr/>
  </property>
  <property fmtid="{D5CDD505-2E9C-101B-9397-08002B2CF9AE}" pid="24" name="FSC#COOELAK@1.1001:Owner">
    <vt:lpwstr>Schrieverhoff, Hannah</vt:lpwstr>
  </property>
  <property fmtid="{D5CDD505-2E9C-101B-9397-08002B2CF9AE}" pid="25" name="FSC#COOELAK@1.1001:OwnerExtension">
    <vt:lpwstr/>
  </property>
  <property fmtid="{D5CDD505-2E9C-101B-9397-08002B2CF9AE}" pid="26" name="FSC#COOELAK@1.1001:OwnerFaxExtension">
    <vt:lpwstr/>
  </property>
  <property fmtid="{D5CDD505-2E9C-101B-9397-08002B2CF9AE}" pid="27" name="FSC#COOELAK@1.1001:DispatchedBy">
    <vt:lpwstr/>
  </property>
  <property fmtid="{D5CDD505-2E9C-101B-9397-08002B2CF9AE}" pid="28" name="FSC#COOELAK@1.1001:DispatchedAt">
    <vt:lpwstr/>
  </property>
  <property fmtid="{D5CDD505-2E9C-101B-9397-08002B2CF9AE}" pid="29" name="FSC#COOELAK@1.1001:ApprovedBy">
    <vt:lpwstr/>
  </property>
  <property fmtid="{D5CDD505-2E9C-101B-9397-08002B2CF9AE}" pid="30" name="FSC#COOELAK@1.1001:ApprovedAt">
    <vt:lpwstr/>
  </property>
  <property fmtid="{D5CDD505-2E9C-101B-9397-08002B2CF9AE}" pid="31" name="FSC#COOELAK@1.1001:Department">
    <vt:lpwstr>Direktion (DIR/SBFI)</vt:lpwstr>
  </property>
  <property fmtid="{D5CDD505-2E9C-101B-9397-08002B2CF9AE}" pid="32" name="FSC#COOELAK@1.1001:CreatedAt">
    <vt:lpwstr>17.06.2014</vt:lpwstr>
  </property>
  <property fmtid="{D5CDD505-2E9C-101B-9397-08002B2CF9AE}" pid="33" name="FSC#COOELAK@1.1001:OU">
    <vt:lpwstr>Berufliche Grundbildung und Maturitäten (BGM/SBFI)</vt:lpwstr>
  </property>
  <property fmtid="{D5CDD505-2E9C-101B-9397-08002B2CF9AE}" pid="34" name="FSC#COOELAK@1.1001:Priority">
    <vt:lpwstr> ()</vt:lpwstr>
  </property>
  <property fmtid="{D5CDD505-2E9C-101B-9397-08002B2CF9AE}" pid="35" name="FSC#COOELAK@1.1001:ObjBarCode">
    <vt:lpwstr>*COO.2101.108.4.38381*</vt:lpwstr>
  </property>
  <property fmtid="{D5CDD505-2E9C-101B-9397-08002B2CF9AE}" pid="36" name="FSC#COOELAK@1.1001:RefBarCode">
    <vt:lpwstr>*COO.2101.108.6.902969*</vt:lpwstr>
  </property>
  <property fmtid="{D5CDD505-2E9C-101B-9397-08002B2CF9AE}" pid="37" name="FSC#COOELAK@1.1001:FileRefBarCode">
    <vt:lpwstr>*316/2013/01831*</vt:lpwstr>
  </property>
  <property fmtid="{D5CDD505-2E9C-101B-9397-08002B2CF9AE}" pid="38" name="FSC#COOELAK@1.1001:ExternalRef">
    <vt:lpwstr/>
  </property>
  <property fmtid="{D5CDD505-2E9C-101B-9397-08002B2CF9AE}" pid="39" name="FSC#COOELAK@1.1001:IncomingNumber">
    <vt:lpwstr/>
  </property>
  <property fmtid="{D5CDD505-2E9C-101B-9397-08002B2CF9AE}" pid="40" name="FSC#COOELAK@1.1001:IncomingSubject">
    <vt:lpwstr/>
  </property>
  <property fmtid="{D5CDD505-2E9C-101B-9397-08002B2CF9AE}" pid="41" name="FSC#COOELAK@1.1001:ProcessResponsible">
    <vt:lpwstr/>
  </property>
  <property fmtid="{D5CDD505-2E9C-101B-9397-08002B2CF9AE}" pid="42" name="FSC#COOELAK@1.1001:ProcessResponsiblePhone">
    <vt:lpwstr/>
  </property>
  <property fmtid="{D5CDD505-2E9C-101B-9397-08002B2CF9AE}" pid="43" name="FSC#COOELAK@1.1001:ProcessResponsibleMail">
    <vt:lpwstr/>
  </property>
  <property fmtid="{D5CDD505-2E9C-101B-9397-08002B2CF9AE}" pid="44" name="FSC#COOELAK@1.1001:ProcessResponsibleFax">
    <vt:lpwstr/>
  </property>
  <property fmtid="{D5CDD505-2E9C-101B-9397-08002B2CF9AE}" pid="45" name="FSC#COOELAK@1.1001:ApproverFirstName">
    <vt:lpwstr/>
  </property>
  <property fmtid="{D5CDD505-2E9C-101B-9397-08002B2CF9AE}" pid="46" name="FSC#COOELAK@1.1001:ApproverSurName">
    <vt:lpwstr/>
  </property>
  <property fmtid="{D5CDD505-2E9C-101B-9397-08002B2CF9AE}" pid="47" name="FSC#COOELAK@1.1001:ApproverTitle">
    <vt:lpwstr/>
  </property>
  <property fmtid="{D5CDD505-2E9C-101B-9397-08002B2CF9AE}" pid="48" name="FSC#COOELAK@1.1001:ExternalDate">
    <vt:lpwstr/>
  </property>
  <property fmtid="{D5CDD505-2E9C-101B-9397-08002B2CF9AE}" pid="49" name="FSC#COOELAK@1.1001:SettlementApprovedAt">
    <vt:lpwstr/>
  </property>
  <property fmtid="{D5CDD505-2E9C-101B-9397-08002B2CF9AE}" pid="50" name="FSC#COOELAK@1.1001:BaseNumber">
    <vt:lpwstr>316</vt:lpwstr>
  </property>
  <property fmtid="{D5CDD505-2E9C-101B-9397-08002B2CF9AE}" pid="51" name="FSC#COOELAK@1.1001:CurrentUserRolePos">
    <vt:lpwstr>Sachbearbeiter/-in</vt:lpwstr>
  </property>
  <property fmtid="{D5CDD505-2E9C-101B-9397-08002B2CF9AE}" pid="52" name="FSC#COOELAK@1.1001:CurrentUserEmail">
    <vt:lpwstr>sandra.mueller@sbfi.admin.ch</vt:lpwstr>
  </property>
  <property fmtid="{D5CDD505-2E9C-101B-9397-08002B2CF9AE}" pid="53" name="FSC#ELAKGOV@1.1001:PersonalSubjGender">
    <vt:lpwstr/>
  </property>
  <property fmtid="{D5CDD505-2E9C-101B-9397-08002B2CF9AE}" pid="54" name="FSC#ELAKGOV@1.1001:PersonalSubjFirstName">
    <vt:lpwstr/>
  </property>
  <property fmtid="{D5CDD505-2E9C-101B-9397-08002B2CF9AE}" pid="55" name="FSC#ELAKGOV@1.1001:PersonalSubjSurName">
    <vt:lpwstr/>
  </property>
  <property fmtid="{D5CDD505-2E9C-101B-9397-08002B2CF9AE}" pid="56" name="FSC#ELAKGOV@1.1001:PersonalSubjSalutation">
    <vt:lpwstr/>
  </property>
  <property fmtid="{D5CDD505-2E9C-101B-9397-08002B2CF9AE}" pid="57" name="FSC#ELAKGOV@1.1001:PersonalSubjAddress">
    <vt:lpwstr/>
  </property>
  <property fmtid="{D5CDD505-2E9C-101B-9397-08002B2CF9AE}" pid="58" name="FSC#EVDCFG@15.1400:PositionNumber">
    <vt:lpwstr>316</vt:lpwstr>
  </property>
  <property fmtid="{D5CDD505-2E9C-101B-9397-08002B2CF9AE}" pid="59" name="FSC#EVDCFG@15.1400:Dossierref">
    <vt:lpwstr>316/2013/01831</vt:lpwstr>
  </property>
  <property fmtid="{D5CDD505-2E9C-101B-9397-08002B2CF9AE}" pid="60" name="FSC#EVDCFG@15.1400:FileRespEmail">
    <vt:lpwstr>remy.huebschi@sbfi.admin.ch</vt:lpwstr>
  </property>
  <property fmtid="{D5CDD505-2E9C-101B-9397-08002B2CF9AE}" pid="61" name="FSC#EVDCFG@15.1400:FileRespFax">
    <vt:lpwstr>+41 31 324 96 15</vt:lpwstr>
  </property>
  <property fmtid="{D5CDD505-2E9C-101B-9397-08002B2CF9AE}" pid="62" name="FSC#EVDCFG@15.1400:FileRespHome">
    <vt:lpwstr>Bern</vt:lpwstr>
  </property>
  <property fmtid="{D5CDD505-2E9C-101B-9397-08002B2CF9AE}" pid="63" name="FSC#EVDCFG@15.1400:FileResponsible">
    <vt:lpwstr>Rémy Hübschi</vt:lpwstr>
  </property>
  <property fmtid="{D5CDD505-2E9C-101B-9397-08002B2CF9AE}" pid="64" name="FSC#EVDCFG@15.1400:UserInCharge">
    <vt:lpwstr/>
  </property>
  <property fmtid="{D5CDD505-2E9C-101B-9397-08002B2CF9AE}" pid="65" name="FSC#EVDCFG@15.1400:FileRespOrg">
    <vt:lpwstr>Berufliche Grundbildung und Maturitäten</vt:lpwstr>
  </property>
  <property fmtid="{D5CDD505-2E9C-101B-9397-08002B2CF9AE}" pid="66" name="FSC#EVDCFG@15.1400:FileRespOrgHome">
    <vt:lpwstr>Bern</vt:lpwstr>
  </property>
  <property fmtid="{D5CDD505-2E9C-101B-9397-08002B2CF9AE}" pid="67" name="FSC#EVDCFG@15.1400:FileRespOrgStreet">
    <vt:lpwstr>Effingerstrasse 27</vt:lpwstr>
  </property>
  <property fmtid="{D5CDD505-2E9C-101B-9397-08002B2CF9AE}" pid="68" name="FSC#EVDCFG@15.1400:FileRespOrgZipCode">
    <vt:lpwstr>3003</vt:lpwstr>
  </property>
  <property fmtid="{D5CDD505-2E9C-101B-9397-08002B2CF9AE}" pid="69" name="FSC#EVDCFG@15.1400:FileRespshortsign">
    <vt:lpwstr>huy</vt:lpwstr>
  </property>
  <property fmtid="{D5CDD505-2E9C-101B-9397-08002B2CF9AE}" pid="70" name="FSC#EVDCFG@15.1400:FileRespStreet">
    <vt:lpwstr>Effingerstrasse 27</vt:lpwstr>
  </property>
  <property fmtid="{D5CDD505-2E9C-101B-9397-08002B2CF9AE}" pid="71" name="FSC#EVDCFG@15.1400:FileRespTel">
    <vt:lpwstr>+41 31 322 21 27</vt:lpwstr>
  </property>
  <property fmtid="{D5CDD505-2E9C-101B-9397-08002B2CF9AE}" pid="72" name="FSC#EVDCFG@15.1400:FileRespZipCode">
    <vt:lpwstr>3003</vt:lpwstr>
  </property>
  <property fmtid="{D5CDD505-2E9C-101B-9397-08002B2CF9AE}" pid="73" name="FSC#EVDCFG@15.1400:OutAttachElectr">
    <vt:lpwstr/>
  </property>
  <property fmtid="{D5CDD505-2E9C-101B-9397-08002B2CF9AE}" pid="74" name="FSC#EVDCFG@15.1400:OutAttachPhysic">
    <vt:lpwstr/>
  </property>
  <property fmtid="{D5CDD505-2E9C-101B-9397-08002B2CF9AE}" pid="75" name="FSC#EVDCFG@15.1400:SignAcceptedDraft1">
    <vt:lpwstr/>
  </property>
  <property fmtid="{D5CDD505-2E9C-101B-9397-08002B2CF9AE}" pid="76" name="FSC#EVDCFG@15.1400:SignAcceptedDraft1FR">
    <vt:lpwstr/>
  </property>
  <property fmtid="{D5CDD505-2E9C-101B-9397-08002B2CF9AE}" pid="77" name="FSC#EVDCFG@15.1400:SignAcceptedDraft2">
    <vt:lpwstr/>
  </property>
  <property fmtid="{D5CDD505-2E9C-101B-9397-08002B2CF9AE}" pid="78" name="FSC#EVDCFG@15.1400:SignAcceptedDraft2FR">
    <vt:lpwstr/>
  </property>
  <property fmtid="{D5CDD505-2E9C-101B-9397-08002B2CF9AE}" pid="79" name="FSC#EVDCFG@15.1400:SignApproved1">
    <vt:lpwstr/>
  </property>
  <property fmtid="{D5CDD505-2E9C-101B-9397-08002B2CF9AE}" pid="80" name="FSC#EVDCFG@15.1400:SignApproved1FR">
    <vt:lpwstr/>
  </property>
  <property fmtid="{D5CDD505-2E9C-101B-9397-08002B2CF9AE}" pid="81" name="FSC#EVDCFG@15.1400:SignApproved2">
    <vt:lpwstr/>
  </property>
  <property fmtid="{D5CDD505-2E9C-101B-9397-08002B2CF9AE}" pid="82" name="FSC#EVDCFG@15.1400:SignApproved2FR">
    <vt:lpwstr/>
  </property>
  <property fmtid="{D5CDD505-2E9C-101B-9397-08002B2CF9AE}" pid="83" name="FSC#EVDCFG@15.1400:SubDossierBarCode">
    <vt:lpwstr/>
  </property>
  <property fmtid="{D5CDD505-2E9C-101B-9397-08002B2CF9AE}" pid="84" name="FSC#EVDCFG@15.1400:Subject">
    <vt:lpwstr/>
  </property>
  <property fmtid="{D5CDD505-2E9C-101B-9397-08002B2CF9AE}" pid="85" name="FSC#EVDCFG@15.1400:Title">
    <vt:lpwstr>Dualstark_18062014_DE (Kopie)</vt:lpwstr>
  </property>
  <property fmtid="{D5CDD505-2E9C-101B-9397-08002B2CF9AE}" pid="86" name="FSC#EVDCFG@15.1400:UserFunction">
    <vt:lpwstr>Leiter/-in - in IGL/SBFI</vt:lpwstr>
  </property>
  <property fmtid="{D5CDD505-2E9C-101B-9397-08002B2CF9AE}" pid="87" name="FSC#EVDCFG@15.1400:SalutationEnglish">
    <vt:lpwstr>Upper-Secondary Education</vt:lpwstr>
  </property>
  <property fmtid="{D5CDD505-2E9C-101B-9397-08002B2CF9AE}" pid="88" name="FSC#EVDCFG@15.1400:SalutationFrench">
    <vt:lpwstr>Formation professionnelle initiale et maturités</vt:lpwstr>
  </property>
  <property fmtid="{D5CDD505-2E9C-101B-9397-08002B2CF9AE}" pid="89" name="FSC#EVDCFG@15.1400:SalutationGerman">
    <vt:lpwstr>Berufliche Grundbildung und Maturitäten</vt:lpwstr>
  </property>
  <property fmtid="{D5CDD505-2E9C-101B-9397-08002B2CF9AE}" pid="90" name="FSC#EVDCFG@15.1400:SalutationItalian">
    <vt:lpwstr>Formazione professionale di base e maturità</vt:lpwstr>
  </property>
  <property fmtid="{D5CDD505-2E9C-101B-9397-08002B2CF9AE}" pid="91" name="FSC#EVDCFG@15.1400:SalutationEnglishUser">
    <vt:lpwstr/>
  </property>
  <property fmtid="{D5CDD505-2E9C-101B-9397-08002B2CF9AE}" pid="92" name="FSC#EVDCFG@15.1400:SalutationFrenchUser">
    <vt:lpwstr>Conseiller scientifique de la directrice </vt:lpwstr>
  </property>
  <property fmtid="{D5CDD505-2E9C-101B-9397-08002B2CF9AE}" pid="93" name="FSC#EVDCFG@15.1400:SalutationGermanUser">
    <vt:lpwstr>Wissenschaftlicher Berater der Direktorin</vt:lpwstr>
  </property>
  <property fmtid="{D5CDD505-2E9C-101B-9397-08002B2CF9AE}" pid="94" name="FSC#EVDCFG@15.1400:SalutationItalianUser">
    <vt:lpwstr/>
  </property>
  <property fmtid="{D5CDD505-2E9C-101B-9397-08002B2CF9AE}" pid="95" name="FSC#EVDCFG@15.1400:FileRespOrgShortname">
    <vt:lpwstr>BGM/SBFI</vt:lpwstr>
  </property>
  <property fmtid="{D5CDD505-2E9C-101B-9397-08002B2CF9AE}" pid="96" name="ContentTypeId">
    <vt:lpwstr>0x010100BD2DECCCD3A7484E92D1129C4610F05800E10797A4500842749BAC704C21BC7B46002899FFF60513E8468C195843C3759FC9</vt:lpwstr>
  </property>
  <property fmtid="{D5CDD505-2E9C-101B-9397-08002B2CF9AE}" pid="97" name="FSC#EVDCFG@15.1400:DocumentID">
    <vt:lpwstr/>
  </property>
  <property fmtid="{D5CDD505-2E9C-101B-9397-08002B2CF9AE}" pid="98" name="FSC#EVDCFG@15.1400:DossierBarCode">
    <vt:lpwstr/>
  </property>
  <property fmtid="{D5CDD505-2E9C-101B-9397-08002B2CF9AE}" pid="99" name="FSC#EVDCFG@15.1400:ResponsibleEditorFirstname">
    <vt:lpwstr>Rémy</vt:lpwstr>
  </property>
  <property fmtid="{D5CDD505-2E9C-101B-9397-08002B2CF9AE}" pid="100" name="FSC#EVDCFG@15.1400:ResponsibleEditorSurname">
    <vt:lpwstr>Hübschi</vt:lpwstr>
  </property>
  <property fmtid="{D5CDD505-2E9C-101B-9397-08002B2CF9AE}" pid="101" name="FSC#EVDCFG@15.1400:GroupTitle">
    <vt:lpwstr>Berufliche Grundbildung und Maturitäten</vt:lpwstr>
  </property>
  <property fmtid="{D5CDD505-2E9C-101B-9397-08002B2CF9AE}" pid="102" name="FSC#ATSTATECFG@1.1001:Office">
    <vt:lpwstr/>
  </property>
  <property fmtid="{D5CDD505-2E9C-101B-9397-08002B2CF9AE}" pid="103" name="FSC#ATSTATECFG@1.1001:Agent">
    <vt:lpwstr>BBT Rémy Hübschi</vt:lpwstr>
  </property>
  <property fmtid="{D5CDD505-2E9C-101B-9397-08002B2CF9AE}" pid="104" name="FSC#ATSTATECFG@1.1001:AgentPhone">
    <vt:lpwstr>+41 31 322 21 27</vt:lpwstr>
  </property>
  <property fmtid="{D5CDD505-2E9C-101B-9397-08002B2CF9AE}" pid="105" name="FSC#ATSTATECFG@1.1001:DepartmentFax">
    <vt:lpwstr>+41 31 324 96 15</vt:lpwstr>
  </property>
  <property fmtid="{D5CDD505-2E9C-101B-9397-08002B2CF9AE}" pid="106" name="FSC#ATSTATECFG@1.1001:DepartmentEmail">
    <vt:lpwstr>info@bbt.admin.ch</vt:lpwstr>
  </property>
  <property fmtid="{D5CDD505-2E9C-101B-9397-08002B2CF9AE}" pid="107" name="FSC#ATSTATECFG@1.1001:SubfileDate">
    <vt:lpwstr>21.06.2013</vt:lpwstr>
  </property>
  <property fmtid="{D5CDD505-2E9C-101B-9397-08002B2CF9AE}" pid="108" name="FSC#ATSTATECFG@1.1001:SubfileSubject">
    <vt:lpwstr/>
  </property>
  <property fmtid="{D5CDD505-2E9C-101B-9397-08002B2CF9AE}" pid="109" name="FSC#ATSTATECFG@1.1001:DepartmentZipCode">
    <vt:lpwstr>3003</vt:lpwstr>
  </property>
  <property fmtid="{D5CDD505-2E9C-101B-9397-08002B2CF9AE}" pid="110" name="FSC#ATSTATECFG@1.1001:DepartmentCountry">
    <vt:lpwstr/>
  </property>
  <property fmtid="{D5CDD505-2E9C-101B-9397-08002B2CF9AE}" pid="111" name="FSC#ATSTATECFG@1.1001:DepartmentCity">
    <vt:lpwstr>Bern</vt:lpwstr>
  </property>
  <property fmtid="{D5CDD505-2E9C-101B-9397-08002B2CF9AE}" pid="112" name="FSC#ATSTATECFG@1.1001:DepartmentStreet">
    <vt:lpwstr>Effingerstrasse 27</vt:lpwstr>
  </property>
  <property fmtid="{D5CDD505-2E9C-101B-9397-08002B2CF9AE}" pid="113" name="FSC#ATSTATECFG@1.1001:DepartmentDVR">
    <vt:lpwstr/>
  </property>
  <property fmtid="{D5CDD505-2E9C-101B-9397-08002B2CF9AE}" pid="114" name="FSC#ATSTATECFG@1.1001:DepartmentUID">
    <vt:lpwstr/>
  </property>
  <property fmtid="{D5CDD505-2E9C-101B-9397-08002B2CF9AE}" pid="115" name="FSC#ATSTATECFG@1.1001:SubfileReference">
    <vt:lpwstr>2013/043336</vt:lpwstr>
  </property>
  <property fmtid="{D5CDD505-2E9C-101B-9397-08002B2CF9AE}" pid="116" name="FSC#ATSTATECFG@1.1001:Clause">
    <vt:lpwstr/>
  </property>
  <property fmtid="{D5CDD505-2E9C-101B-9397-08002B2CF9AE}" pid="117" name="FSC#ATSTATECFG@1.1001:ApprovedSignature">
    <vt:lpwstr/>
  </property>
  <property fmtid="{D5CDD505-2E9C-101B-9397-08002B2CF9AE}" pid="118" name="FSC#ATSTATECFG@1.1001:BankAccount">
    <vt:lpwstr/>
  </property>
  <property fmtid="{D5CDD505-2E9C-101B-9397-08002B2CF9AE}" pid="119" name="FSC#ATSTATECFG@1.1001:BankAccountOwner">
    <vt:lpwstr/>
  </property>
  <property fmtid="{D5CDD505-2E9C-101B-9397-08002B2CF9AE}" pid="120" name="FSC#ATSTATECFG@1.1001:BankInstitute">
    <vt:lpwstr/>
  </property>
  <property fmtid="{D5CDD505-2E9C-101B-9397-08002B2CF9AE}" pid="121" name="FSC#ATSTATECFG@1.1001:BankAccountID">
    <vt:lpwstr/>
  </property>
  <property fmtid="{D5CDD505-2E9C-101B-9397-08002B2CF9AE}" pid="122" name="FSC#ATSTATECFG@1.1001:BankAccountIBAN">
    <vt:lpwstr/>
  </property>
  <property fmtid="{D5CDD505-2E9C-101B-9397-08002B2CF9AE}" pid="123" name="FSC#ATSTATECFG@1.1001:BankAccountBIC">
    <vt:lpwstr/>
  </property>
  <property fmtid="{D5CDD505-2E9C-101B-9397-08002B2CF9AE}" pid="124" name="FSC#ATSTATECFG@1.1001:BankName">
    <vt:lpwstr/>
  </property>
  <property fmtid="{D5CDD505-2E9C-101B-9397-08002B2CF9AE}" pid="125" name="FSC#CCAPRECONFIG@15.1001:AddrAnrede">
    <vt:lpwstr/>
  </property>
  <property fmtid="{D5CDD505-2E9C-101B-9397-08002B2CF9AE}" pid="126" name="FSC#CCAPRECONFIG@15.1001:AddrTitel">
    <vt:lpwstr/>
  </property>
  <property fmtid="{D5CDD505-2E9C-101B-9397-08002B2CF9AE}" pid="127" name="FSC#CCAPRECONFIG@15.1001:AddrNachgestellter_Titel">
    <vt:lpwstr/>
  </property>
  <property fmtid="{D5CDD505-2E9C-101B-9397-08002B2CF9AE}" pid="128" name="FSC#CCAPRECONFIG@15.1001:AddrVorname">
    <vt:lpwstr/>
  </property>
  <property fmtid="{D5CDD505-2E9C-101B-9397-08002B2CF9AE}" pid="129" name="FSC#CCAPRECONFIG@15.1001:AddrNachname">
    <vt:lpwstr/>
  </property>
  <property fmtid="{D5CDD505-2E9C-101B-9397-08002B2CF9AE}" pid="130" name="FSC#CCAPRECONFIG@15.1001:AddrzH">
    <vt:lpwstr/>
  </property>
  <property fmtid="{D5CDD505-2E9C-101B-9397-08002B2CF9AE}" pid="131" name="FSC#CCAPRECONFIG@15.1001:AddrGeschlecht">
    <vt:lpwstr/>
  </property>
  <property fmtid="{D5CDD505-2E9C-101B-9397-08002B2CF9AE}" pid="132" name="FSC#CCAPRECONFIG@15.1001:AddrStrasse">
    <vt:lpwstr/>
  </property>
  <property fmtid="{D5CDD505-2E9C-101B-9397-08002B2CF9AE}" pid="133" name="FSC#CCAPRECONFIG@15.1001:AddrHausnummer">
    <vt:lpwstr/>
  </property>
  <property fmtid="{D5CDD505-2E9C-101B-9397-08002B2CF9AE}" pid="134" name="FSC#CCAPRECONFIG@15.1001:AddrStiege">
    <vt:lpwstr/>
  </property>
  <property fmtid="{D5CDD505-2E9C-101B-9397-08002B2CF9AE}" pid="135" name="FSC#CCAPRECONFIG@15.1001:AddrTuer">
    <vt:lpwstr/>
  </property>
  <property fmtid="{D5CDD505-2E9C-101B-9397-08002B2CF9AE}" pid="136" name="FSC#CCAPRECONFIG@15.1001:AddrPostfach">
    <vt:lpwstr/>
  </property>
  <property fmtid="{D5CDD505-2E9C-101B-9397-08002B2CF9AE}" pid="137" name="FSC#CCAPRECONFIG@15.1001:AddrPostleitzahl">
    <vt:lpwstr/>
  </property>
  <property fmtid="{D5CDD505-2E9C-101B-9397-08002B2CF9AE}" pid="138" name="FSC#CCAPRECONFIG@15.1001:AddrOrt">
    <vt:lpwstr/>
  </property>
  <property fmtid="{D5CDD505-2E9C-101B-9397-08002B2CF9AE}" pid="139" name="FSC#CCAPRECONFIG@15.1001:AddrLand">
    <vt:lpwstr/>
  </property>
  <property fmtid="{D5CDD505-2E9C-101B-9397-08002B2CF9AE}" pid="140" name="FSC#CCAPRECONFIG@15.1001:AddrEmail">
    <vt:lpwstr/>
  </property>
  <property fmtid="{D5CDD505-2E9C-101B-9397-08002B2CF9AE}" pid="141" name="FSC#CCAPRECONFIG@15.1001:AddrAdresse">
    <vt:lpwstr/>
  </property>
  <property fmtid="{D5CDD505-2E9C-101B-9397-08002B2CF9AE}" pid="142" name="FSC#CCAPRECONFIG@15.1001:AddrFax">
    <vt:lpwstr/>
  </property>
  <property fmtid="{D5CDD505-2E9C-101B-9397-08002B2CF9AE}" pid="143" name="FSC#CCAPRECONFIG@15.1001:AddrOrganisationsname">
    <vt:lpwstr/>
  </property>
  <property fmtid="{D5CDD505-2E9C-101B-9397-08002B2CF9AE}" pid="144" name="FSC#CCAPRECONFIG@15.1001:AddrOrganisationskurzname">
    <vt:lpwstr/>
  </property>
  <property fmtid="{D5CDD505-2E9C-101B-9397-08002B2CF9AE}" pid="145" name="FSC#CCAPRECONFIG@15.1001:AddrAbschriftsbemerkung">
    <vt:lpwstr/>
  </property>
  <property fmtid="{D5CDD505-2E9C-101B-9397-08002B2CF9AE}" pid="146" name="FSC#CCAPRECONFIG@15.1001:AddrName_Zeile_2">
    <vt:lpwstr/>
  </property>
  <property fmtid="{D5CDD505-2E9C-101B-9397-08002B2CF9AE}" pid="147" name="FSC#CCAPRECONFIG@15.1001:AddrName_Zeile_3">
    <vt:lpwstr/>
  </property>
  <property fmtid="{D5CDD505-2E9C-101B-9397-08002B2CF9AE}" pid="148" name="FSC#CCAPRECONFIG@15.1001:AddrPostalischeAdresse">
    <vt:lpwstr/>
  </property>
  <property fmtid="{D5CDD505-2E9C-101B-9397-08002B2CF9AE}" pid="149" name="FSC#FSCFOLIO@1.1001:docpropproject">
    <vt:lpwstr/>
  </property>
</Properties>
</file>